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12"/>
  </p:notesMasterIdLst>
  <p:handoutMasterIdLst>
    <p:handoutMasterId r:id="rId13"/>
  </p:handoutMasterIdLst>
  <p:sldIdLst>
    <p:sldId id="269" r:id="rId2"/>
    <p:sldId id="273" r:id="rId3"/>
    <p:sldId id="272" r:id="rId4"/>
    <p:sldId id="275" r:id="rId5"/>
    <p:sldId id="277" r:id="rId6"/>
    <p:sldId id="279" r:id="rId7"/>
    <p:sldId id="276" r:id="rId8"/>
    <p:sldId id="291" r:id="rId9"/>
    <p:sldId id="274" r:id="rId10"/>
    <p:sldId id="283" r:id="rId11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2" userDrawn="1">
          <p15:clr>
            <a:srgbClr val="A4A3A4"/>
          </p15:clr>
        </p15:guide>
        <p15:guide id="3" pos="456" userDrawn="1">
          <p15:clr>
            <a:srgbClr val="A4A3A4"/>
          </p15:clr>
        </p15:guide>
        <p15:guide id="4" pos="7224" userDrawn="1">
          <p15:clr>
            <a:srgbClr val="A4A3A4"/>
          </p15:clr>
        </p15:guide>
        <p15:guide id="5" orient="horz" pos="3840" userDrawn="1">
          <p15:clr>
            <a:srgbClr val="A4A3A4"/>
          </p15:clr>
        </p15:guide>
        <p15:guide id="6" orient="horz" pos="480" userDrawn="1">
          <p15:clr>
            <a:srgbClr val="A4A3A4"/>
          </p15:clr>
        </p15:guide>
        <p15:guide id="7" orient="horz" pos="1608" userDrawn="1">
          <p15:clr>
            <a:srgbClr val="A4A3A4"/>
          </p15:clr>
        </p15:guide>
        <p15:guide id="8" pos="2712" userDrawn="1">
          <p15:clr>
            <a:srgbClr val="A4A3A4"/>
          </p15:clr>
        </p15:guide>
        <p15:guide id="9" pos="4968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  <p15:guide id="11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76DD"/>
    <a:srgbClr val="F1B498"/>
    <a:srgbClr val="000000"/>
    <a:srgbClr val="959FD6"/>
    <a:srgbClr val="ADB5DF"/>
    <a:srgbClr val="6472C3"/>
    <a:srgbClr val="0EAAE3"/>
    <a:srgbClr val="262626"/>
    <a:srgbClr val="FCFCFC"/>
    <a:srgbClr val="DCD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68" autoAdjust="0"/>
    <p:restoredTop sz="94419" autoAdjust="0"/>
  </p:normalViewPr>
  <p:slideViewPr>
    <p:cSldViewPr snapToGrid="0">
      <p:cViewPr varScale="1">
        <p:scale>
          <a:sx n="101" d="100"/>
          <a:sy n="101" d="100"/>
        </p:scale>
        <p:origin x="216" y="248"/>
      </p:cViewPr>
      <p:guideLst>
        <p:guide orient="horz" pos="2712"/>
        <p:guide pos="456"/>
        <p:guide pos="7224"/>
        <p:guide orient="horz" pos="3840"/>
        <p:guide orient="horz" pos="480"/>
        <p:guide orient="horz" pos="1608"/>
        <p:guide pos="2712"/>
        <p:guide pos="4968"/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6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78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0298A-A03F-418F-998A-F7CA54F8BF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89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FF55F-8596-4ED6-A487-C5C49AFFE812}" type="datetimeFigureOut">
              <a:rPr lang="id-ID" smtClean="0"/>
              <a:t>09/09/22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0106B-FE1C-4EDD-AE60-AB8F600726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235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9806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7031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17543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88818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728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137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2BA57AE-99BF-4D98-8E1B-65E6C9585E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3999" y="1162799"/>
            <a:ext cx="4572000" cy="4532400"/>
          </a:xfrm>
          <a:custGeom>
            <a:avLst/>
            <a:gdLst>
              <a:gd name="connsiteX0" fmla="*/ 0 w 4572000"/>
              <a:gd name="connsiteY0" fmla="*/ 0 h 4532400"/>
              <a:gd name="connsiteX1" fmla="*/ 4572000 w 4572000"/>
              <a:gd name="connsiteY1" fmla="*/ 0 h 4532400"/>
              <a:gd name="connsiteX2" fmla="*/ 4572000 w 4572000"/>
              <a:gd name="connsiteY2" fmla="*/ 4532400 h 4532400"/>
              <a:gd name="connsiteX3" fmla="*/ 0 w 4572000"/>
              <a:gd name="connsiteY3" fmla="*/ 4532400 h 45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4532400">
                <a:moveTo>
                  <a:pt x="0" y="0"/>
                </a:moveTo>
                <a:lnTo>
                  <a:pt x="4572000" y="0"/>
                </a:lnTo>
                <a:lnTo>
                  <a:pt x="4572000" y="4532400"/>
                </a:lnTo>
                <a:lnTo>
                  <a:pt x="0" y="4532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0576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3FF5862-C4D6-4B3B-9122-B7A4E5F4FB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328" y="1756928"/>
            <a:ext cx="1925490" cy="3355856"/>
          </a:xfrm>
          <a:custGeom>
            <a:avLst/>
            <a:gdLst>
              <a:gd name="connsiteX0" fmla="*/ 0 w 1925490"/>
              <a:gd name="connsiteY0" fmla="*/ 0 h 3355856"/>
              <a:gd name="connsiteX1" fmla="*/ 1925490 w 1925490"/>
              <a:gd name="connsiteY1" fmla="*/ 0 h 3355856"/>
              <a:gd name="connsiteX2" fmla="*/ 1925490 w 1925490"/>
              <a:gd name="connsiteY2" fmla="*/ 3355856 h 3355856"/>
              <a:gd name="connsiteX3" fmla="*/ 0 w 1925490"/>
              <a:gd name="connsiteY3" fmla="*/ 3355856 h 335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5490" h="3355856">
                <a:moveTo>
                  <a:pt x="0" y="0"/>
                </a:moveTo>
                <a:lnTo>
                  <a:pt x="1925490" y="0"/>
                </a:lnTo>
                <a:lnTo>
                  <a:pt x="1925490" y="3355856"/>
                </a:lnTo>
                <a:lnTo>
                  <a:pt x="0" y="33558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10250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EDDE3B-6A60-453B-9166-A031B7F65B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259" y="961203"/>
            <a:ext cx="3686425" cy="4924562"/>
          </a:xfrm>
          <a:custGeom>
            <a:avLst/>
            <a:gdLst>
              <a:gd name="connsiteX0" fmla="*/ 0 w 3686425"/>
              <a:gd name="connsiteY0" fmla="*/ 0 h 4924562"/>
              <a:gd name="connsiteX1" fmla="*/ 3686425 w 3686425"/>
              <a:gd name="connsiteY1" fmla="*/ 0 h 4924562"/>
              <a:gd name="connsiteX2" fmla="*/ 3686425 w 3686425"/>
              <a:gd name="connsiteY2" fmla="*/ 4924562 h 4924562"/>
              <a:gd name="connsiteX3" fmla="*/ 0 w 3686425"/>
              <a:gd name="connsiteY3" fmla="*/ 4924562 h 492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425" h="4924562">
                <a:moveTo>
                  <a:pt x="0" y="0"/>
                </a:moveTo>
                <a:lnTo>
                  <a:pt x="3686425" y="0"/>
                </a:lnTo>
                <a:lnTo>
                  <a:pt x="3686425" y="4924562"/>
                </a:lnTo>
                <a:lnTo>
                  <a:pt x="0" y="49245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034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5401FF-6AFF-43C4-8242-890186EF2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3113" y="980673"/>
            <a:ext cx="4274039" cy="4274055"/>
          </a:xfrm>
          <a:custGeom>
            <a:avLst/>
            <a:gdLst>
              <a:gd name="connsiteX0" fmla="*/ 0 w 4274039"/>
              <a:gd name="connsiteY0" fmla="*/ 0 h 4274055"/>
              <a:gd name="connsiteX1" fmla="*/ 4274039 w 4274039"/>
              <a:gd name="connsiteY1" fmla="*/ 0 h 4274055"/>
              <a:gd name="connsiteX2" fmla="*/ 4274039 w 4274039"/>
              <a:gd name="connsiteY2" fmla="*/ 4274055 h 4274055"/>
              <a:gd name="connsiteX3" fmla="*/ 0 w 4274039"/>
              <a:gd name="connsiteY3" fmla="*/ 4274055 h 4274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4039" h="4274055">
                <a:moveTo>
                  <a:pt x="0" y="0"/>
                </a:moveTo>
                <a:lnTo>
                  <a:pt x="4274039" y="0"/>
                </a:lnTo>
                <a:lnTo>
                  <a:pt x="4274039" y="4274055"/>
                </a:lnTo>
                <a:lnTo>
                  <a:pt x="0" y="42740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784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498DC8-E6F5-41C1-8400-9193F372B4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44277" cy="6858000"/>
          </a:xfrm>
          <a:custGeom>
            <a:avLst/>
            <a:gdLst>
              <a:gd name="connsiteX0" fmla="*/ 0 w 4444277"/>
              <a:gd name="connsiteY0" fmla="*/ 0 h 6858000"/>
              <a:gd name="connsiteX1" fmla="*/ 4444277 w 4444277"/>
              <a:gd name="connsiteY1" fmla="*/ 0 h 6858000"/>
              <a:gd name="connsiteX2" fmla="*/ 4444277 w 4444277"/>
              <a:gd name="connsiteY2" fmla="*/ 6858000 h 6858000"/>
              <a:gd name="connsiteX3" fmla="*/ 0 w 4444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4277" h="6858000">
                <a:moveTo>
                  <a:pt x="0" y="0"/>
                </a:moveTo>
                <a:lnTo>
                  <a:pt x="4444277" y="0"/>
                </a:lnTo>
                <a:lnTo>
                  <a:pt x="444427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452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E5EC43-8F45-4093-84C9-B416EAF667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2877" y="1162800"/>
            <a:ext cx="5446645" cy="4075122"/>
          </a:xfrm>
          <a:custGeom>
            <a:avLst/>
            <a:gdLst>
              <a:gd name="connsiteX0" fmla="*/ 0 w 5446645"/>
              <a:gd name="connsiteY0" fmla="*/ 0 h 4075122"/>
              <a:gd name="connsiteX1" fmla="*/ 5446645 w 5446645"/>
              <a:gd name="connsiteY1" fmla="*/ 0 h 4075122"/>
              <a:gd name="connsiteX2" fmla="*/ 5446645 w 5446645"/>
              <a:gd name="connsiteY2" fmla="*/ 4075122 h 4075122"/>
              <a:gd name="connsiteX3" fmla="*/ 0 w 5446645"/>
              <a:gd name="connsiteY3" fmla="*/ 4075122 h 407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6645" h="4075122">
                <a:moveTo>
                  <a:pt x="0" y="0"/>
                </a:moveTo>
                <a:lnTo>
                  <a:pt x="5446645" y="0"/>
                </a:lnTo>
                <a:lnTo>
                  <a:pt x="5446645" y="4075122"/>
                </a:lnTo>
                <a:lnTo>
                  <a:pt x="0" y="40751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7541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54BC469-8E38-4891-A883-2E355AC13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75972" y="1114075"/>
            <a:ext cx="4141322" cy="3791061"/>
          </a:xfrm>
          <a:custGeom>
            <a:avLst/>
            <a:gdLst>
              <a:gd name="connsiteX0" fmla="*/ 0 w 4141322"/>
              <a:gd name="connsiteY0" fmla="*/ 0 h 3791061"/>
              <a:gd name="connsiteX1" fmla="*/ 4141322 w 4141322"/>
              <a:gd name="connsiteY1" fmla="*/ 0 h 3791061"/>
              <a:gd name="connsiteX2" fmla="*/ 4141322 w 4141322"/>
              <a:gd name="connsiteY2" fmla="*/ 3791061 h 3791061"/>
              <a:gd name="connsiteX3" fmla="*/ 0 w 4141322"/>
              <a:gd name="connsiteY3" fmla="*/ 3791061 h 379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1322" h="3791061">
                <a:moveTo>
                  <a:pt x="0" y="0"/>
                </a:moveTo>
                <a:lnTo>
                  <a:pt x="4141322" y="0"/>
                </a:lnTo>
                <a:lnTo>
                  <a:pt x="4141322" y="3791061"/>
                </a:lnTo>
                <a:lnTo>
                  <a:pt x="0" y="3791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7939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FA1FD45-1A9F-407E-BB4F-9154E02CCB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5894" y="2411162"/>
            <a:ext cx="3544333" cy="2916835"/>
          </a:xfrm>
          <a:custGeom>
            <a:avLst/>
            <a:gdLst>
              <a:gd name="connsiteX0" fmla="*/ 0 w 3544333"/>
              <a:gd name="connsiteY0" fmla="*/ 0 h 2916835"/>
              <a:gd name="connsiteX1" fmla="*/ 3544333 w 3544333"/>
              <a:gd name="connsiteY1" fmla="*/ 0 h 2916835"/>
              <a:gd name="connsiteX2" fmla="*/ 3544333 w 3544333"/>
              <a:gd name="connsiteY2" fmla="*/ 2916835 h 2916835"/>
              <a:gd name="connsiteX3" fmla="*/ 0 w 3544333"/>
              <a:gd name="connsiteY3" fmla="*/ 2916835 h 291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4333" h="2916835">
                <a:moveTo>
                  <a:pt x="0" y="0"/>
                </a:moveTo>
                <a:lnTo>
                  <a:pt x="3544333" y="0"/>
                </a:lnTo>
                <a:lnTo>
                  <a:pt x="3544333" y="2916835"/>
                </a:lnTo>
                <a:lnTo>
                  <a:pt x="0" y="29168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F6C2155-1DDF-4977-BB08-443A2CF010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15214" y="2411162"/>
            <a:ext cx="3544333" cy="2916835"/>
          </a:xfrm>
          <a:custGeom>
            <a:avLst/>
            <a:gdLst>
              <a:gd name="connsiteX0" fmla="*/ 0 w 3544333"/>
              <a:gd name="connsiteY0" fmla="*/ 0 h 2916835"/>
              <a:gd name="connsiteX1" fmla="*/ 3544333 w 3544333"/>
              <a:gd name="connsiteY1" fmla="*/ 0 h 2916835"/>
              <a:gd name="connsiteX2" fmla="*/ 3544333 w 3544333"/>
              <a:gd name="connsiteY2" fmla="*/ 2916835 h 2916835"/>
              <a:gd name="connsiteX3" fmla="*/ 0 w 3544333"/>
              <a:gd name="connsiteY3" fmla="*/ 2916835 h 291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4333" h="2916835">
                <a:moveTo>
                  <a:pt x="0" y="0"/>
                </a:moveTo>
                <a:lnTo>
                  <a:pt x="3544333" y="0"/>
                </a:lnTo>
                <a:lnTo>
                  <a:pt x="3544333" y="2916835"/>
                </a:lnTo>
                <a:lnTo>
                  <a:pt x="0" y="29168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7924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432EE9C-84E5-45B2-AEF0-9E7DA10369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044" y="2240789"/>
            <a:ext cx="2348581" cy="3019920"/>
          </a:xfrm>
          <a:custGeom>
            <a:avLst/>
            <a:gdLst>
              <a:gd name="connsiteX0" fmla="*/ 0 w 2348581"/>
              <a:gd name="connsiteY0" fmla="*/ 0 h 3019920"/>
              <a:gd name="connsiteX1" fmla="*/ 2348581 w 2348581"/>
              <a:gd name="connsiteY1" fmla="*/ 0 h 3019920"/>
              <a:gd name="connsiteX2" fmla="*/ 2348581 w 2348581"/>
              <a:gd name="connsiteY2" fmla="*/ 3019920 h 3019920"/>
              <a:gd name="connsiteX3" fmla="*/ 0 w 2348581"/>
              <a:gd name="connsiteY3" fmla="*/ 3019920 h 30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581" h="3019920">
                <a:moveTo>
                  <a:pt x="0" y="0"/>
                </a:moveTo>
                <a:lnTo>
                  <a:pt x="2348581" y="0"/>
                </a:lnTo>
                <a:lnTo>
                  <a:pt x="2348581" y="3019920"/>
                </a:lnTo>
                <a:lnTo>
                  <a:pt x="0" y="30199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08DB58-0457-4725-8E5F-E67890B7FE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40624" y="2240789"/>
            <a:ext cx="2348581" cy="3019920"/>
          </a:xfrm>
          <a:custGeom>
            <a:avLst/>
            <a:gdLst>
              <a:gd name="connsiteX0" fmla="*/ 0 w 2348581"/>
              <a:gd name="connsiteY0" fmla="*/ 0 h 3019920"/>
              <a:gd name="connsiteX1" fmla="*/ 2348581 w 2348581"/>
              <a:gd name="connsiteY1" fmla="*/ 0 h 3019920"/>
              <a:gd name="connsiteX2" fmla="*/ 2348581 w 2348581"/>
              <a:gd name="connsiteY2" fmla="*/ 3019920 h 3019920"/>
              <a:gd name="connsiteX3" fmla="*/ 0 w 2348581"/>
              <a:gd name="connsiteY3" fmla="*/ 3019920 h 30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581" h="3019920">
                <a:moveTo>
                  <a:pt x="0" y="0"/>
                </a:moveTo>
                <a:lnTo>
                  <a:pt x="2348581" y="0"/>
                </a:lnTo>
                <a:lnTo>
                  <a:pt x="2348581" y="3019920"/>
                </a:lnTo>
                <a:lnTo>
                  <a:pt x="0" y="30199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BC0F3-7A3B-4EC5-8130-316B47679B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99203" y="2240789"/>
            <a:ext cx="2348581" cy="3019920"/>
          </a:xfrm>
          <a:custGeom>
            <a:avLst/>
            <a:gdLst>
              <a:gd name="connsiteX0" fmla="*/ 0 w 2348581"/>
              <a:gd name="connsiteY0" fmla="*/ 0 h 3019920"/>
              <a:gd name="connsiteX1" fmla="*/ 2348581 w 2348581"/>
              <a:gd name="connsiteY1" fmla="*/ 0 h 3019920"/>
              <a:gd name="connsiteX2" fmla="*/ 2348581 w 2348581"/>
              <a:gd name="connsiteY2" fmla="*/ 3019920 h 3019920"/>
              <a:gd name="connsiteX3" fmla="*/ 0 w 2348581"/>
              <a:gd name="connsiteY3" fmla="*/ 3019920 h 30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581" h="3019920">
                <a:moveTo>
                  <a:pt x="0" y="0"/>
                </a:moveTo>
                <a:lnTo>
                  <a:pt x="2348581" y="0"/>
                </a:lnTo>
                <a:lnTo>
                  <a:pt x="2348581" y="3019920"/>
                </a:lnTo>
                <a:lnTo>
                  <a:pt x="0" y="30199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1777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B0A905-75EA-44AB-A16C-AA18D14011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07939" y="1389265"/>
            <a:ext cx="2355186" cy="4089142"/>
          </a:xfrm>
          <a:custGeom>
            <a:avLst/>
            <a:gdLst>
              <a:gd name="connsiteX0" fmla="*/ 0 w 2355186"/>
              <a:gd name="connsiteY0" fmla="*/ 0 h 4089142"/>
              <a:gd name="connsiteX1" fmla="*/ 2355186 w 2355186"/>
              <a:gd name="connsiteY1" fmla="*/ 0 h 4089142"/>
              <a:gd name="connsiteX2" fmla="*/ 2355186 w 2355186"/>
              <a:gd name="connsiteY2" fmla="*/ 4089142 h 4089142"/>
              <a:gd name="connsiteX3" fmla="*/ 0 w 2355186"/>
              <a:gd name="connsiteY3" fmla="*/ 4089142 h 408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5186" h="4089142">
                <a:moveTo>
                  <a:pt x="0" y="0"/>
                </a:moveTo>
                <a:lnTo>
                  <a:pt x="2355186" y="0"/>
                </a:lnTo>
                <a:lnTo>
                  <a:pt x="2355186" y="4089142"/>
                </a:lnTo>
                <a:lnTo>
                  <a:pt x="0" y="40891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8978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5AB0C5-70AB-47B0-A8C0-3A25AF0DEE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82438" y="997200"/>
            <a:ext cx="4313163" cy="5860800"/>
          </a:xfrm>
          <a:custGeom>
            <a:avLst/>
            <a:gdLst>
              <a:gd name="connsiteX0" fmla="*/ 0 w 4313163"/>
              <a:gd name="connsiteY0" fmla="*/ 0 h 5860800"/>
              <a:gd name="connsiteX1" fmla="*/ 4313163 w 4313163"/>
              <a:gd name="connsiteY1" fmla="*/ 0 h 5860800"/>
              <a:gd name="connsiteX2" fmla="*/ 4313163 w 4313163"/>
              <a:gd name="connsiteY2" fmla="*/ 5860800 h 5860800"/>
              <a:gd name="connsiteX3" fmla="*/ 0 w 4313163"/>
              <a:gd name="connsiteY3" fmla="*/ 5860800 h 58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3163" h="5860800">
                <a:moveTo>
                  <a:pt x="0" y="0"/>
                </a:moveTo>
                <a:lnTo>
                  <a:pt x="4313163" y="0"/>
                </a:lnTo>
                <a:lnTo>
                  <a:pt x="4313163" y="5860800"/>
                </a:lnTo>
                <a:lnTo>
                  <a:pt x="0" y="5860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20962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6EA019A-4D35-40B5-ADD6-4247094C8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14717" y="2937731"/>
            <a:ext cx="4234069" cy="2664000"/>
          </a:xfrm>
          <a:custGeom>
            <a:avLst/>
            <a:gdLst>
              <a:gd name="connsiteX0" fmla="*/ 0 w 4234069"/>
              <a:gd name="connsiteY0" fmla="*/ 0 h 2664000"/>
              <a:gd name="connsiteX1" fmla="*/ 4234069 w 4234069"/>
              <a:gd name="connsiteY1" fmla="*/ 0 h 2664000"/>
              <a:gd name="connsiteX2" fmla="*/ 4234069 w 4234069"/>
              <a:gd name="connsiteY2" fmla="*/ 2664000 h 2664000"/>
              <a:gd name="connsiteX3" fmla="*/ 0 w 4234069"/>
              <a:gd name="connsiteY3" fmla="*/ 266400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069" h="2664000">
                <a:moveTo>
                  <a:pt x="0" y="0"/>
                </a:moveTo>
                <a:lnTo>
                  <a:pt x="4234069" y="0"/>
                </a:lnTo>
                <a:lnTo>
                  <a:pt x="4234069" y="2664000"/>
                </a:lnTo>
                <a:lnTo>
                  <a:pt x="0" y="266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579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1644D8-FE3E-425D-A3A9-F4C30D11DC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25311" y="892802"/>
            <a:ext cx="4243191" cy="5072394"/>
          </a:xfrm>
          <a:custGeom>
            <a:avLst/>
            <a:gdLst>
              <a:gd name="connsiteX0" fmla="*/ 0 w 4243191"/>
              <a:gd name="connsiteY0" fmla="*/ 0 h 5072394"/>
              <a:gd name="connsiteX1" fmla="*/ 4243191 w 4243191"/>
              <a:gd name="connsiteY1" fmla="*/ 0 h 5072394"/>
              <a:gd name="connsiteX2" fmla="*/ 4243191 w 4243191"/>
              <a:gd name="connsiteY2" fmla="*/ 5072394 h 5072394"/>
              <a:gd name="connsiteX3" fmla="*/ 0 w 4243191"/>
              <a:gd name="connsiteY3" fmla="*/ 5072394 h 507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3191" h="5072394">
                <a:moveTo>
                  <a:pt x="0" y="0"/>
                </a:moveTo>
                <a:lnTo>
                  <a:pt x="4243191" y="0"/>
                </a:lnTo>
                <a:lnTo>
                  <a:pt x="4243191" y="5072394"/>
                </a:lnTo>
                <a:lnTo>
                  <a:pt x="0" y="50723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08452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F3FEEE-EAD9-4963-AD4D-2604B57C85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2236" y="871944"/>
            <a:ext cx="2506735" cy="2520000"/>
          </a:xfrm>
          <a:custGeom>
            <a:avLst/>
            <a:gdLst>
              <a:gd name="connsiteX0" fmla="*/ 0 w 2506735"/>
              <a:gd name="connsiteY0" fmla="*/ 0 h 2520000"/>
              <a:gd name="connsiteX1" fmla="*/ 2506735 w 2506735"/>
              <a:gd name="connsiteY1" fmla="*/ 0 h 2520000"/>
              <a:gd name="connsiteX2" fmla="*/ 2506735 w 2506735"/>
              <a:gd name="connsiteY2" fmla="*/ 2520000 h 2520000"/>
              <a:gd name="connsiteX3" fmla="*/ 0 w 2506735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6735" h="2520000">
                <a:moveTo>
                  <a:pt x="0" y="0"/>
                </a:moveTo>
                <a:lnTo>
                  <a:pt x="2506735" y="0"/>
                </a:lnTo>
                <a:lnTo>
                  <a:pt x="2506735" y="2520000"/>
                </a:lnTo>
                <a:lnTo>
                  <a:pt x="0" y="252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FB38918-B033-4F2E-A358-615C1DD09D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63781" y="871944"/>
            <a:ext cx="2506735" cy="2520000"/>
          </a:xfrm>
          <a:custGeom>
            <a:avLst/>
            <a:gdLst>
              <a:gd name="connsiteX0" fmla="*/ 0 w 2506735"/>
              <a:gd name="connsiteY0" fmla="*/ 0 h 2520000"/>
              <a:gd name="connsiteX1" fmla="*/ 2506735 w 2506735"/>
              <a:gd name="connsiteY1" fmla="*/ 0 h 2520000"/>
              <a:gd name="connsiteX2" fmla="*/ 2506735 w 2506735"/>
              <a:gd name="connsiteY2" fmla="*/ 2520000 h 2520000"/>
              <a:gd name="connsiteX3" fmla="*/ 0 w 2506735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6735" h="2520000">
                <a:moveTo>
                  <a:pt x="0" y="0"/>
                </a:moveTo>
                <a:lnTo>
                  <a:pt x="2506735" y="0"/>
                </a:lnTo>
                <a:lnTo>
                  <a:pt x="2506735" y="2520000"/>
                </a:lnTo>
                <a:lnTo>
                  <a:pt x="0" y="252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EA6F5F6-49E2-46D1-9012-B31E9015DD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5327" y="871944"/>
            <a:ext cx="2506735" cy="2520000"/>
          </a:xfrm>
          <a:custGeom>
            <a:avLst/>
            <a:gdLst>
              <a:gd name="connsiteX0" fmla="*/ 0 w 2506735"/>
              <a:gd name="connsiteY0" fmla="*/ 0 h 2520000"/>
              <a:gd name="connsiteX1" fmla="*/ 2506735 w 2506735"/>
              <a:gd name="connsiteY1" fmla="*/ 0 h 2520000"/>
              <a:gd name="connsiteX2" fmla="*/ 2506735 w 2506735"/>
              <a:gd name="connsiteY2" fmla="*/ 2520000 h 2520000"/>
              <a:gd name="connsiteX3" fmla="*/ 0 w 2506735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6735" h="2520000">
                <a:moveTo>
                  <a:pt x="0" y="0"/>
                </a:moveTo>
                <a:lnTo>
                  <a:pt x="2506735" y="0"/>
                </a:lnTo>
                <a:lnTo>
                  <a:pt x="2506735" y="2520000"/>
                </a:lnTo>
                <a:lnTo>
                  <a:pt x="0" y="252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E11406A-3358-4C7A-96A2-2BD8DBE97F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3779" y="3466057"/>
            <a:ext cx="5088280" cy="2520000"/>
          </a:xfrm>
          <a:custGeom>
            <a:avLst/>
            <a:gdLst>
              <a:gd name="connsiteX0" fmla="*/ 0 w 5088280"/>
              <a:gd name="connsiteY0" fmla="*/ 0 h 2520000"/>
              <a:gd name="connsiteX1" fmla="*/ 5088280 w 5088280"/>
              <a:gd name="connsiteY1" fmla="*/ 0 h 2520000"/>
              <a:gd name="connsiteX2" fmla="*/ 5088280 w 5088280"/>
              <a:gd name="connsiteY2" fmla="*/ 2520000 h 2520000"/>
              <a:gd name="connsiteX3" fmla="*/ 0 w 508828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8280" h="2520000">
                <a:moveTo>
                  <a:pt x="0" y="0"/>
                </a:moveTo>
                <a:lnTo>
                  <a:pt x="5088280" y="0"/>
                </a:lnTo>
                <a:lnTo>
                  <a:pt x="5088280" y="2520000"/>
                </a:lnTo>
                <a:lnTo>
                  <a:pt x="0" y="252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379393D-B674-411B-820E-08EA00733B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82236" y="3466057"/>
            <a:ext cx="2506735" cy="2520000"/>
          </a:xfrm>
          <a:custGeom>
            <a:avLst/>
            <a:gdLst>
              <a:gd name="connsiteX0" fmla="*/ 0 w 2506735"/>
              <a:gd name="connsiteY0" fmla="*/ 0 h 2520000"/>
              <a:gd name="connsiteX1" fmla="*/ 2506735 w 2506735"/>
              <a:gd name="connsiteY1" fmla="*/ 0 h 2520000"/>
              <a:gd name="connsiteX2" fmla="*/ 2506735 w 2506735"/>
              <a:gd name="connsiteY2" fmla="*/ 2520000 h 2520000"/>
              <a:gd name="connsiteX3" fmla="*/ 0 w 2506735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6735" h="2520000">
                <a:moveTo>
                  <a:pt x="0" y="0"/>
                </a:moveTo>
                <a:lnTo>
                  <a:pt x="2506735" y="0"/>
                </a:lnTo>
                <a:lnTo>
                  <a:pt x="2506735" y="2520000"/>
                </a:lnTo>
                <a:lnTo>
                  <a:pt x="0" y="252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43551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EA5049-211A-47E2-B8EE-ECB7607AA4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9200" y="980432"/>
            <a:ext cx="5116799" cy="5877567"/>
          </a:xfrm>
          <a:custGeom>
            <a:avLst/>
            <a:gdLst>
              <a:gd name="connsiteX0" fmla="*/ 0 w 5116799"/>
              <a:gd name="connsiteY0" fmla="*/ 0 h 5877567"/>
              <a:gd name="connsiteX1" fmla="*/ 5116799 w 5116799"/>
              <a:gd name="connsiteY1" fmla="*/ 0 h 5877567"/>
              <a:gd name="connsiteX2" fmla="*/ 5116799 w 5116799"/>
              <a:gd name="connsiteY2" fmla="*/ 5877567 h 5877567"/>
              <a:gd name="connsiteX3" fmla="*/ 0 w 5116799"/>
              <a:gd name="connsiteY3" fmla="*/ 5877567 h 587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799" h="5877567">
                <a:moveTo>
                  <a:pt x="0" y="0"/>
                </a:moveTo>
                <a:lnTo>
                  <a:pt x="5116799" y="0"/>
                </a:lnTo>
                <a:lnTo>
                  <a:pt x="5116799" y="5877567"/>
                </a:lnTo>
                <a:lnTo>
                  <a:pt x="0" y="58775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29495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3331E9E-E05B-4497-85D8-42BF920279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79789" y="576469"/>
            <a:ext cx="4025348" cy="5705062"/>
          </a:xfrm>
          <a:custGeom>
            <a:avLst/>
            <a:gdLst>
              <a:gd name="connsiteX0" fmla="*/ 0 w 4025348"/>
              <a:gd name="connsiteY0" fmla="*/ 0 h 5705062"/>
              <a:gd name="connsiteX1" fmla="*/ 4025348 w 4025348"/>
              <a:gd name="connsiteY1" fmla="*/ 0 h 5705062"/>
              <a:gd name="connsiteX2" fmla="*/ 4025348 w 4025348"/>
              <a:gd name="connsiteY2" fmla="*/ 5705062 h 5705062"/>
              <a:gd name="connsiteX3" fmla="*/ 0 w 4025348"/>
              <a:gd name="connsiteY3" fmla="*/ 5705062 h 570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5348" h="5705062">
                <a:moveTo>
                  <a:pt x="0" y="0"/>
                </a:moveTo>
                <a:lnTo>
                  <a:pt x="4025348" y="0"/>
                </a:lnTo>
                <a:lnTo>
                  <a:pt x="4025348" y="5705062"/>
                </a:lnTo>
                <a:lnTo>
                  <a:pt x="0" y="57050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074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EFEEEE-ED89-4BA2-8BF8-89C8DACE47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54972"/>
            <a:ext cx="4333461" cy="6016911"/>
          </a:xfrm>
          <a:custGeom>
            <a:avLst/>
            <a:gdLst>
              <a:gd name="connsiteX0" fmla="*/ 0 w 4333461"/>
              <a:gd name="connsiteY0" fmla="*/ 0 h 6016911"/>
              <a:gd name="connsiteX1" fmla="*/ 4333461 w 4333461"/>
              <a:gd name="connsiteY1" fmla="*/ 0 h 6016911"/>
              <a:gd name="connsiteX2" fmla="*/ 4333461 w 4333461"/>
              <a:gd name="connsiteY2" fmla="*/ 6016911 h 6016911"/>
              <a:gd name="connsiteX3" fmla="*/ 0 w 4333461"/>
              <a:gd name="connsiteY3" fmla="*/ 6016911 h 601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3461" h="6016911">
                <a:moveTo>
                  <a:pt x="0" y="0"/>
                </a:moveTo>
                <a:lnTo>
                  <a:pt x="4333461" y="0"/>
                </a:lnTo>
                <a:lnTo>
                  <a:pt x="4333461" y="6016911"/>
                </a:lnTo>
                <a:lnTo>
                  <a:pt x="0" y="60169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0449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2CFFDE2-C1D2-45C1-B69F-BD7C039AD4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63197" y="1025430"/>
            <a:ext cx="5638263" cy="5832570"/>
          </a:xfrm>
          <a:custGeom>
            <a:avLst/>
            <a:gdLst>
              <a:gd name="connsiteX0" fmla="*/ 1 w 5638263"/>
              <a:gd name="connsiteY0" fmla="*/ 0 h 5832570"/>
              <a:gd name="connsiteX1" fmla="*/ 5638263 w 5638263"/>
              <a:gd name="connsiteY1" fmla="*/ 0 h 5832570"/>
              <a:gd name="connsiteX2" fmla="*/ 5638263 w 5638263"/>
              <a:gd name="connsiteY2" fmla="*/ 5832570 h 5832570"/>
              <a:gd name="connsiteX3" fmla="*/ 1 w 5638263"/>
              <a:gd name="connsiteY3" fmla="*/ 5832570 h 5832570"/>
              <a:gd name="connsiteX4" fmla="*/ 1 w 5638263"/>
              <a:gd name="connsiteY4" fmla="*/ 4370459 h 5832570"/>
              <a:gd name="connsiteX5" fmla="*/ 0 w 5638263"/>
              <a:gd name="connsiteY5" fmla="*/ 4370459 h 5832570"/>
              <a:gd name="connsiteX6" fmla="*/ 0 w 5638263"/>
              <a:gd name="connsiteY6" fmla="*/ 2218589 h 5832570"/>
              <a:gd name="connsiteX7" fmla="*/ 1 w 5638263"/>
              <a:gd name="connsiteY7" fmla="*/ 2218589 h 583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38263" h="5832570">
                <a:moveTo>
                  <a:pt x="1" y="0"/>
                </a:moveTo>
                <a:lnTo>
                  <a:pt x="5638263" y="0"/>
                </a:lnTo>
                <a:lnTo>
                  <a:pt x="5638263" y="5832570"/>
                </a:lnTo>
                <a:lnTo>
                  <a:pt x="1" y="5832570"/>
                </a:lnTo>
                <a:lnTo>
                  <a:pt x="1" y="4370459"/>
                </a:lnTo>
                <a:lnTo>
                  <a:pt x="0" y="4370459"/>
                </a:lnTo>
                <a:lnTo>
                  <a:pt x="0" y="2218589"/>
                </a:lnTo>
                <a:lnTo>
                  <a:pt x="1" y="22185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935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90E7C3-9E67-4433-AEB0-87CB4BA1B5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87125" y="2524747"/>
            <a:ext cx="4105506" cy="4333253"/>
          </a:xfrm>
          <a:custGeom>
            <a:avLst/>
            <a:gdLst>
              <a:gd name="connsiteX0" fmla="*/ 0 w 4105506"/>
              <a:gd name="connsiteY0" fmla="*/ 0 h 4333253"/>
              <a:gd name="connsiteX1" fmla="*/ 4105506 w 4105506"/>
              <a:gd name="connsiteY1" fmla="*/ 0 h 4333253"/>
              <a:gd name="connsiteX2" fmla="*/ 4105506 w 4105506"/>
              <a:gd name="connsiteY2" fmla="*/ 4333253 h 4333253"/>
              <a:gd name="connsiteX3" fmla="*/ 0 w 4105506"/>
              <a:gd name="connsiteY3" fmla="*/ 4333253 h 433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5506" h="4333253">
                <a:moveTo>
                  <a:pt x="0" y="0"/>
                </a:moveTo>
                <a:lnTo>
                  <a:pt x="4105506" y="0"/>
                </a:lnTo>
                <a:lnTo>
                  <a:pt x="4105506" y="4333253"/>
                </a:lnTo>
                <a:lnTo>
                  <a:pt x="0" y="43332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241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5ECD3E2-5342-49EA-B036-0C330BB071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65" y="3315837"/>
            <a:ext cx="4702583" cy="3542163"/>
          </a:xfrm>
          <a:custGeom>
            <a:avLst/>
            <a:gdLst>
              <a:gd name="connsiteX0" fmla="*/ 0 w 4702583"/>
              <a:gd name="connsiteY0" fmla="*/ 0 h 3542163"/>
              <a:gd name="connsiteX1" fmla="*/ 4702583 w 4702583"/>
              <a:gd name="connsiteY1" fmla="*/ 0 h 3542163"/>
              <a:gd name="connsiteX2" fmla="*/ 4702583 w 4702583"/>
              <a:gd name="connsiteY2" fmla="*/ 3542163 h 3542163"/>
              <a:gd name="connsiteX3" fmla="*/ 0 w 4702583"/>
              <a:gd name="connsiteY3" fmla="*/ 3542163 h 3542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2583" h="3542163">
                <a:moveTo>
                  <a:pt x="0" y="0"/>
                </a:moveTo>
                <a:lnTo>
                  <a:pt x="4702583" y="0"/>
                </a:lnTo>
                <a:lnTo>
                  <a:pt x="4702583" y="3542163"/>
                </a:lnTo>
                <a:lnTo>
                  <a:pt x="0" y="35421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035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2B794E1-A286-4D71-AA8E-7E7A4940BA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7215" y="808643"/>
            <a:ext cx="2597572" cy="5240716"/>
          </a:xfrm>
          <a:custGeom>
            <a:avLst/>
            <a:gdLst>
              <a:gd name="connsiteX0" fmla="*/ 0 w 2597572"/>
              <a:gd name="connsiteY0" fmla="*/ 0 h 5240716"/>
              <a:gd name="connsiteX1" fmla="*/ 2597572 w 2597572"/>
              <a:gd name="connsiteY1" fmla="*/ 0 h 5240716"/>
              <a:gd name="connsiteX2" fmla="*/ 2597572 w 2597572"/>
              <a:gd name="connsiteY2" fmla="*/ 5240716 h 5240716"/>
              <a:gd name="connsiteX3" fmla="*/ 0 w 2597572"/>
              <a:gd name="connsiteY3" fmla="*/ 5240716 h 5240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7572" h="5240716">
                <a:moveTo>
                  <a:pt x="0" y="0"/>
                </a:moveTo>
                <a:lnTo>
                  <a:pt x="2597572" y="0"/>
                </a:lnTo>
                <a:lnTo>
                  <a:pt x="2597572" y="5240716"/>
                </a:lnTo>
                <a:lnTo>
                  <a:pt x="0" y="52407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845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206439A-3E7B-4998-B741-CD4DE373F9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3637" y="2980027"/>
            <a:ext cx="1009367" cy="1009367"/>
          </a:xfrm>
          <a:custGeom>
            <a:avLst/>
            <a:gdLst>
              <a:gd name="connsiteX0" fmla="*/ 0 w 1009367"/>
              <a:gd name="connsiteY0" fmla="*/ 0 h 1009367"/>
              <a:gd name="connsiteX1" fmla="*/ 1009367 w 1009367"/>
              <a:gd name="connsiteY1" fmla="*/ 0 h 1009367"/>
              <a:gd name="connsiteX2" fmla="*/ 1009367 w 1009367"/>
              <a:gd name="connsiteY2" fmla="*/ 1009367 h 1009367"/>
              <a:gd name="connsiteX3" fmla="*/ 0 w 1009367"/>
              <a:gd name="connsiteY3" fmla="*/ 1009367 h 100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367" h="1009367">
                <a:moveTo>
                  <a:pt x="0" y="0"/>
                </a:moveTo>
                <a:lnTo>
                  <a:pt x="1009367" y="0"/>
                </a:lnTo>
                <a:lnTo>
                  <a:pt x="1009367" y="1009367"/>
                </a:lnTo>
                <a:lnTo>
                  <a:pt x="0" y="10093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E61B5EB-2EAA-4019-9154-8BAF5C45F8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46555" y="2980027"/>
            <a:ext cx="1009367" cy="1009367"/>
          </a:xfrm>
          <a:custGeom>
            <a:avLst/>
            <a:gdLst>
              <a:gd name="connsiteX0" fmla="*/ 0 w 1009367"/>
              <a:gd name="connsiteY0" fmla="*/ 0 h 1009367"/>
              <a:gd name="connsiteX1" fmla="*/ 1009367 w 1009367"/>
              <a:gd name="connsiteY1" fmla="*/ 0 h 1009367"/>
              <a:gd name="connsiteX2" fmla="*/ 1009367 w 1009367"/>
              <a:gd name="connsiteY2" fmla="*/ 1009367 h 1009367"/>
              <a:gd name="connsiteX3" fmla="*/ 0 w 1009367"/>
              <a:gd name="connsiteY3" fmla="*/ 1009367 h 100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367" h="1009367">
                <a:moveTo>
                  <a:pt x="0" y="0"/>
                </a:moveTo>
                <a:lnTo>
                  <a:pt x="1009367" y="0"/>
                </a:lnTo>
                <a:lnTo>
                  <a:pt x="1009367" y="1009367"/>
                </a:lnTo>
                <a:lnTo>
                  <a:pt x="0" y="10093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9AE0451-7D68-48B4-9F8B-8A3FBDAE97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2041" y="2980026"/>
            <a:ext cx="1009367" cy="1009367"/>
          </a:xfrm>
          <a:custGeom>
            <a:avLst/>
            <a:gdLst>
              <a:gd name="connsiteX0" fmla="*/ 0 w 1009367"/>
              <a:gd name="connsiteY0" fmla="*/ 0 h 1009367"/>
              <a:gd name="connsiteX1" fmla="*/ 1009367 w 1009367"/>
              <a:gd name="connsiteY1" fmla="*/ 0 h 1009367"/>
              <a:gd name="connsiteX2" fmla="*/ 1009367 w 1009367"/>
              <a:gd name="connsiteY2" fmla="*/ 1009367 h 1009367"/>
              <a:gd name="connsiteX3" fmla="*/ 0 w 1009367"/>
              <a:gd name="connsiteY3" fmla="*/ 1009367 h 100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367" h="1009367">
                <a:moveTo>
                  <a:pt x="0" y="0"/>
                </a:moveTo>
                <a:lnTo>
                  <a:pt x="1009367" y="0"/>
                </a:lnTo>
                <a:lnTo>
                  <a:pt x="1009367" y="1009367"/>
                </a:lnTo>
                <a:lnTo>
                  <a:pt x="0" y="10093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4D319AF-CD83-47EC-9D2A-F33CAF0FE5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4959" y="2980027"/>
            <a:ext cx="1009367" cy="1009367"/>
          </a:xfrm>
          <a:custGeom>
            <a:avLst/>
            <a:gdLst>
              <a:gd name="connsiteX0" fmla="*/ 0 w 1009367"/>
              <a:gd name="connsiteY0" fmla="*/ 0 h 1009367"/>
              <a:gd name="connsiteX1" fmla="*/ 1009367 w 1009367"/>
              <a:gd name="connsiteY1" fmla="*/ 0 h 1009367"/>
              <a:gd name="connsiteX2" fmla="*/ 1009367 w 1009367"/>
              <a:gd name="connsiteY2" fmla="*/ 1009367 h 1009367"/>
              <a:gd name="connsiteX3" fmla="*/ 0 w 1009367"/>
              <a:gd name="connsiteY3" fmla="*/ 1009367 h 100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367" h="1009367">
                <a:moveTo>
                  <a:pt x="0" y="0"/>
                </a:moveTo>
                <a:lnTo>
                  <a:pt x="1009367" y="0"/>
                </a:lnTo>
                <a:lnTo>
                  <a:pt x="1009367" y="1009367"/>
                </a:lnTo>
                <a:lnTo>
                  <a:pt x="0" y="10093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04358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78" r:id="rId19"/>
    <p:sldLayoutId id="2147483979" r:id="rId20"/>
    <p:sldLayoutId id="2147483980" r:id="rId21"/>
    <p:sldLayoutId id="2147483981" r:id="rId22"/>
    <p:sldLayoutId id="21474839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0">
          <p15:clr>
            <a:srgbClr val="F26B43"/>
          </p15:clr>
        </p15:guide>
        <p15:guide id="2" pos="456">
          <p15:clr>
            <a:srgbClr val="F26B43"/>
          </p15:clr>
        </p15:guide>
        <p15:guide id="3" pos="2712">
          <p15:clr>
            <a:srgbClr val="F26B43"/>
          </p15:clr>
        </p15:guide>
        <p15:guide id="4" pos="4968">
          <p15:clr>
            <a:srgbClr val="F26B43"/>
          </p15:clr>
        </p15:guide>
        <p15:guide id="5" pos="7224">
          <p15:clr>
            <a:srgbClr val="F26B43"/>
          </p15:clr>
        </p15:guide>
        <p15:guide id="6" orient="horz" pos="2712">
          <p15:clr>
            <a:srgbClr val="F26B43"/>
          </p15:clr>
        </p15:guide>
        <p15:guide id="7" orient="horz" pos="1608">
          <p15:clr>
            <a:srgbClr val="F26B43"/>
          </p15:clr>
        </p15:guide>
        <p15:guide id="8" orient="horz" pos="480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ine.canvast.biz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C61D5C-7040-4EDA-B528-9E00B508A54A}"/>
              </a:ext>
            </a:extLst>
          </p:cNvPr>
          <p:cNvSpPr/>
          <p:nvPr/>
        </p:nvSpPr>
        <p:spPr>
          <a:xfrm>
            <a:off x="-11596" y="0"/>
            <a:ext cx="10515975" cy="68604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A898B-1176-4E41-A67A-E9FE986EDB6C}"/>
              </a:ext>
            </a:extLst>
          </p:cNvPr>
          <p:cNvSpPr txBox="1"/>
          <p:nvPr/>
        </p:nvSpPr>
        <p:spPr>
          <a:xfrm>
            <a:off x="663480" y="4092414"/>
            <a:ext cx="18946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rgbClr val="2876D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reduce the </a:t>
            </a:r>
          </a:p>
          <a:p>
            <a:r>
              <a:rPr lang="en-US" dirty="0">
                <a:solidFill>
                  <a:srgbClr val="2876D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 to Purchase.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9543B-E6D7-44DC-8CB3-2FBCA259C578}"/>
              </a:ext>
            </a:extLst>
          </p:cNvPr>
          <p:cNvSpPr txBox="1"/>
          <p:nvPr/>
        </p:nvSpPr>
        <p:spPr>
          <a:xfrm>
            <a:off x="580645" y="2872571"/>
            <a:ext cx="2150768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PT Serif" panose="020A0603040505020204" pitchFamily="18" charset="0"/>
                <a:ea typeface="Source Serif Pro" panose="02040603050405020204" pitchFamily="18" charset="0"/>
                <a:cs typeface="Lato" charset="0"/>
              </a:rPr>
              <a:t>Canvast</a:t>
            </a:r>
            <a:r>
              <a:rPr lang="en-US" sz="3200" dirty="0">
                <a:solidFill>
                  <a:schemeClr val="bg1"/>
                </a:solidFill>
                <a:latin typeface="PT Serif" panose="020A0603040505020204" pitchFamily="18" charset="0"/>
                <a:ea typeface="Source Serif Pro" panose="02040603050405020204" pitchFamily="18" charset="0"/>
                <a:cs typeface="Lato" charset="0"/>
              </a:rPr>
              <a:t> Solutions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1C8269-657B-4572-8839-3D16335636A0}"/>
              </a:ext>
            </a:extLst>
          </p:cNvPr>
          <p:cNvSpPr/>
          <p:nvPr/>
        </p:nvSpPr>
        <p:spPr>
          <a:xfrm>
            <a:off x="2015091" y="5309042"/>
            <a:ext cx="2534031" cy="1160767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Introducing a minimalist method 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data-classification &amp;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process-optimization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for the E-commerce Industry.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95803D9-3198-7940-AA94-37EEFADEA5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660"/>
          <a:stretch>
            <a:fillRect/>
          </a:stretch>
        </p:blipFill>
        <p:spPr>
          <a:xfrm>
            <a:off x="4738561" y="890058"/>
            <a:ext cx="5781280" cy="5980516"/>
          </a:xfr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A7E3E5A-3EC4-AF4C-A292-F9D5A1EC299B}"/>
              </a:ext>
            </a:extLst>
          </p:cNvPr>
          <p:cNvSpPr/>
          <p:nvPr/>
        </p:nvSpPr>
        <p:spPr>
          <a:xfrm>
            <a:off x="10655161" y="4747401"/>
            <a:ext cx="1424301" cy="142965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EBA363-4A4A-3E48-B9EB-7123F50D46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451"/>
          <a:stretch/>
        </p:blipFill>
        <p:spPr>
          <a:xfrm>
            <a:off x="10504379" y="4909411"/>
            <a:ext cx="1687621" cy="12572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232C42B-BB3A-534B-9E97-3EE6DAE79AA6}"/>
              </a:ext>
            </a:extLst>
          </p:cNvPr>
          <p:cNvSpPr/>
          <p:nvPr/>
        </p:nvSpPr>
        <p:spPr>
          <a:xfrm>
            <a:off x="10697692" y="2098322"/>
            <a:ext cx="1424301" cy="507831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Product Manager, UX/UI Designer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Product Manager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83AB2D-63D9-AB42-AE4F-D61F9B867931}"/>
              </a:ext>
            </a:extLst>
          </p:cNvPr>
          <p:cNvSpPr txBox="1"/>
          <p:nvPr/>
        </p:nvSpPr>
        <p:spPr>
          <a:xfrm>
            <a:off x="10709280" y="1844386"/>
            <a:ext cx="1401124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u="sng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Farbod</a:t>
            </a:r>
            <a:r>
              <a:rPr lang="en-US" sz="1400" u="sng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u="sng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Firoozi</a:t>
            </a:r>
            <a:endParaRPr lang="en-US" sz="1400" u="sng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F94551-2EFE-5A4C-AF93-9DDB207DB7EF}"/>
              </a:ext>
            </a:extLst>
          </p:cNvPr>
          <p:cNvSpPr/>
          <p:nvPr/>
        </p:nvSpPr>
        <p:spPr>
          <a:xfrm>
            <a:off x="10697692" y="6485016"/>
            <a:ext cx="1424301" cy="338554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Lead Developer</a:t>
            </a:r>
            <a:br>
              <a:rPr lang="en-US" sz="11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1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Frontend/Backend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BCFDEC-6C1F-9145-9848-7C537A3B6136}"/>
              </a:ext>
            </a:extLst>
          </p:cNvPr>
          <p:cNvSpPr/>
          <p:nvPr/>
        </p:nvSpPr>
        <p:spPr>
          <a:xfrm>
            <a:off x="10697692" y="4334759"/>
            <a:ext cx="1424301" cy="338554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Account Manager, Business Developer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8F5609-BF54-844D-8895-8D13E27FA593}"/>
              </a:ext>
            </a:extLst>
          </p:cNvPr>
          <p:cNvSpPr txBox="1"/>
          <p:nvPr/>
        </p:nvSpPr>
        <p:spPr>
          <a:xfrm>
            <a:off x="10659627" y="4085648"/>
            <a:ext cx="144047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u="sng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Sepideh</a:t>
            </a:r>
            <a:r>
              <a:rPr lang="en-US" sz="1400" u="sng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Azari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ED9A0B-3381-8446-A053-49DA3923A372}"/>
              </a:ext>
            </a:extLst>
          </p:cNvPr>
          <p:cNvSpPr/>
          <p:nvPr/>
        </p:nvSpPr>
        <p:spPr>
          <a:xfrm>
            <a:off x="10655161" y="2551833"/>
            <a:ext cx="1424301" cy="142965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26C6561-786F-B341-A69E-6F0A2BECE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263" y="2377388"/>
            <a:ext cx="1072683" cy="16100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530EC1-E245-BE47-8CCA-CB1A151EFBAE}"/>
              </a:ext>
            </a:extLst>
          </p:cNvPr>
          <p:cNvSpPr txBox="1"/>
          <p:nvPr/>
        </p:nvSpPr>
        <p:spPr>
          <a:xfrm>
            <a:off x="10596012" y="6215956"/>
            <a:ext cx="1597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1400" u="sng" dirty="0">
                <a:solidFill>
                  <a:schemeClr val="tx2"/>
                </a:solidFill>
              </a:rPr>
              <a:t>Mehrdad Mansouri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64CD062-1882-FE49-9B04-68A6827F70B8}"/>
              </a:ext>
            </a:extLst>
          </p:cNvPr>
          <p:cNvSpPr/>
          <p:nvPr/>
        </p:nvSpPr>
        <p:spPr>
          <a:xfrm>
            <a:off x="10655161" y="297363"/>
            <a:ext cx="1424301" cy="142965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EB8ED0E-2267-1649-BD56-E917B01EBD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03"/>
          <a:stretch/>
        </p:blipFill>
        <p:spPr>
          <a:xfrm>
            <a:off x="10566119" y="437296"/>
            <a:ext cx="1625881" cy="13116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523F8C-E6EC-2D4E-A2B7-717B30E579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 b="5960"/>
          <a:stretch/>
        </p:blipFill>
        <p:spPr>
          <a:xfrm>
            <a:off x="70007" y="521279"/>
            <a:ext cx="2447577" cy="244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44519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8388578-F686-486B-8E5B-A956F2A10284}"/>
              </a:ext>
            </a:extLst>
          </p:cNvPr>
          <p:cNvSpPr/>
          <p:nvPr/>
        </p:nvSpPr>
        <p:spPr>
          <a:xfrm>
            <a:off x="1565412" y="2559158"/>
            <a:ext cx="2809461" cy="32732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4B9AC1-5028-41EA-8097-F4BC6095801C}"/>
              </a:ext>
            </a:extLst>
          </p:cNvPr>
          <p:cNvSpPr/>
          <p:nvPr/>
        </p:nvSpPr>
        <p:spPr>
          <a:xfrm>
            <a:off x="1904866" y="3973881"/>
            <a:ext cx="2130552" cy="4373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5765C9-B822-462C-A7EF-CF8378AB28CD}"/>
              </a:ext>
            </a:extLst>
          </p:cNvPr>
          <p:cNvSpPr txBox="1"/>
          <p:nvPr/>
        </p:nvSpPr>
        <p:spPr>
          <a:xfrm>
            <a:off x="1904866" y="4054064"/>
            <a:ext cx="213055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Retailer Edition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DB2038-4C09-4A81-83CF-D47BF0F4188C}"/>
              </a:ext>
            </a:extLst>
          </p:cNvPr>
          <p:cNvSpPr txBox="1"/>
          <p:nvPr/>
        </p:nvSpPr>
        <p:spPr>
          <a:xfrm>
            <a:off x="1904866" y="3143409"/>
            <a:ext cx="21305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$10</a:t>
            </a:r>
          </a:p>
        </p:txBody>
      </p:sp>
      <p:sp>
        <p:nvSpPr>
          <p:cNvPr id="22" name="7 CuadroTexto">
            <a:extLst>
              <a:ext uri="{FF2B5EF4-FFF2-40B4-BE49-F238E27FC236}">
                <a16:creationId xmlns:a16="http://schemas.microsoft.com/office/drawing/2014/main" id="{B30B1DD8-9936-49ED-AB00-274CA5FA4BFF}"/>
              </a:ext>
            </a:extLst>
          </p:cNvPr>
          <p:cNvSpPr txBox="1"/>
          <p:nvPr/>
        </p:nvSpPr>
        <p:spPr>
          <a:xfrm>
            <a:off x="1904866" y="4839298"/>
            <a:ext cx="2130552" cy="7945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WordPress &amp; Shopify Retail-Plugin. To be launched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Beginning of 2023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11C96E-9970-4080-93F1-D16DF21C4BA3}"/>
              </a:ext>
            </a:extLst>
          </p:cNvPr>
          <p:cNvSpPr/>
          <p:nvPr/>
        </p:nvSpPr>
        <p:spPr>
          <a:xfrm>
            <a:off x="4691269" y="2559158"/>
            <a:ext cx="2809461" cy="32732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AE0C23-E27A-4E33-BFA8-0437231641B6}"/>
              </a:ext>
            </a:extLst>
          </p:cNvPr>
          <p:cNvSpPr/>
          <p:nvPr/>
        </p:nvSpPr>
        <p:spPr>
          <a:xfrm>
            <a:off x="5030723" y="3973881"/>
            <a:ext cx="2130552" cy="4373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39357D-B5C3-4B23-B7AD-79880EC69D37}"/>
              </a:ext>
            </a:extLst>
          </p:cNvPr>
          <p:cNvSpPr txBox="1"/>
          <p:nvPr/>
        </p:nvSpPr>
        <p:spPr>
          <a:xfrm>
            <a:off x="5030723" y="4054064"/>
            <a:ext cx="213055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Wholesales Edition</a:t>
            </a:r>
          </a:p>
        </p:txBody>
      </p:sp>
      <p:sp>
        <p:nvSpPr>
          <p:cNvPr id="33" name="7 CuadroTexto">
            <a:extLst>
              <a:ext uri="{FF2B5EF4-FFF2-40B4-BE49-F238E27FC236}">
                <a16:creationId xmlns:a16="http://schemas.microsoft.com/office/drawing/2014/main" id="{BBEFCA4E-CC13-45B4-BF55-394EC87D0E31}"/>
              </a:ext>
            </a:extLst>
          </p:cNvPr>
          <p:cNvSpPr txBox="1"/>
          <p:nvPr/>
        </p:nvSpPr>
        <p:spPr>
          <a:xfrm>
            <a:off x="4872525" y="4839297"/>
            <a:ext cx="2446948" cy="7945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Wholesalers (B2B) with revenues of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20,000€ - 100,000€/month.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be launched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Q4 - 2023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A2CD47-AB35-4360-AF22-38B8DB63DA2D}"/>
              </a:ext>
            </a:extLst>
          </p:cNvPr>
          <p:cNvSpPr/>
          <p:nvPr/>
        </p:nvSpPr>
        <p:spPr>
          <a:xfrm>
            <a:off x="7817126" y="2559158"/>
            <a:ext cx="2809461" cy="32732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E04E08-FF10-48CA-9D6E-1BFFC4E14D36}"/>
              </a:ext>
            </a:extLst>
          </p:cNvPr>
          <p:cNvSpPr/>
          <p:nvPr/>
        </p:nvSpPr>
        <p:spPr>
          <a:xfrm>
            <a:off x="8156580" y="3973881"/>
            <a:ext cx="2130552" cy="4373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44844E-7AC3-40FE-B6E3-D1F8A8F6B6E1}"/>
              </a:ext>
            </a:extLst>
          </p:cNvPr>
          <p:cNvSpPr txBox="1"/>
          <p:nvPr/>
        </p:nvSpPr>
        <p:spPr>
          <a:xfrm>
            <a:off x="8156580" y="4054064"/>
            <a:ext cx="213055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Marketplace Edition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FEA81A-38E9-4165-AD2B-8C4599C8FFEC}"/>
              </a:ext>
            </a:extLst>
          </p:cNvPr>
          <p:cNvSpPr txBox="1"/>
          <p:nvPr/>
        </p:nvSpPr>
        <p:spPr>
          <a:xfrm>
            <a:off x="8156580" y="2958743"/>
            <a:ext cx="213055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Starting from</a:t>
            </a:r>
          </a:p>
          <a:p>
            <a:pPr algn="ctr"/>
            <a:r>
              <a:rPr 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$1,000</a:t>
            </a:r>
          </a:p>
        </p:txBody>
      </p:sp>
      <p:sp>
        <p:nvSpPr>
          <p:cNvPr id="39" name="7 CuadroTexto">
            <a:extLst>
              <a:ext uri="{FF2B5EF4-FFF2-40B4-BE49-F238E27FC236}">
                <a16:creationId xmlns:a16="http://schemas.microsoft.com/office/drawing/2014/main" id="{9D31E282-EB70-4D0C-AADA-6775ACA18D45}"/>
              </a:ext>
            </a:extLst>
          </p:cNvPr>
          <p:cNvSpPr txBox="1"/>
          <p:nvPr/>
        </p:nvSpPr>
        <p:spPr>
          <a:xfrm>
            <a:off x="8156580" y="4839296"/>
            <a:ext cx="2130552" cy="7945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Marketplaces with revenue well over 100,000€/month.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be launched in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2024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BB2AA3-356B-48B1-91EB-075ACC98C01F}"/>
              </a:ext>
            </a:extLst>
          </p:cNvPr>
          <p:cNvSpPr txBox="1"/>
          <p:nvPr/>
        </p:nvSpPr>
        <p:spPr>
          <a:xfrm>
            <a:off x="1565412" y="813522"/>
            <a:ext cx="9061176" cy="11285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dirty="0">
                <a:solidFill>
                  <a:schemeClr val="tx2">
                    <a:lumMod val="85000"/>
                    <a:lumOff val="15000"/>
                  </a:schemeClr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The Price for our</a:t>
            </a:r>
          </a:p>
          <a:p>
            <a:pPr algn="ctr">
              <a:lnSpc>
                <a:spcPts val="4400"/>
              </a:lnSpc>
            </a:pPr>
            <a:r>
              <a:rPr lang="en-US" sz="4000" dirty="0">
                <a:solidFill>
                  <a:schemeClr val="tx2">
                    <a:lumMod val="85000"/>
                    <a:lumOff val="15000"/>
                  </a:schemeClr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Monthly Subscriptions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A5A678-5DF9-5848-9640-5E9E0660134B}"/>
              </a:ext>
            </a:extLst>
          </p:cNvPr>
          <p:cNvGrpSpPr/>
          <p:nvPr/>
        </p:nvGrpSpPr>
        <p:grpSpPr>
          <a:xfrm>
            <a:off x="10183011" y="5990528"/>
            <a:ext cx="2448106" cy="1331853"/>
            <a:chOff x="10306999" y="5944033"/>
            <a:chExt cx="2448106" cy="133185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5D8081A-1137-C34B-B1E2-72CF50D67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17" t="15179" r="21689" b="41137"/>
            <a:stretch/>
          </p:blipFill>
          <p:spPr>
            <a:xfrm>
              <a:off x="11848674" y="6266233"/>
              <a:ext cx="343325" cy="59584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5418C80-97B1-A047-884B-DC3EBD881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6999" y="5944033"/>
              <a:ext cx="2448106" cy="1331853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EECD9AF-83D2-C74D-A7E4-A466F8EE3E9E}"/>
              </a:ext>
            </a:extLst>
          </p:cNvPr>
          <p:cNvSpPr txBox="1"/>
          <p:nvPr/>
        </p:nvSpPr>
        <p:spPr>
          <a:xfrm>
            <a:off x="5030723" y="2958743"/>
            <a:ext cx="213055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Starting from</a:t>
            </a:r>
          </a:p>
          <a:p>
            <a:pPr algn="ctr"/>
            <a:r>
              <a:rPr lang="en-US" sz="2800" dirty="0">
                <a:solidFill>
                  <a:schemeClr val="tx2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$200</a:t>
            </a:r>
          </a:p>
        </p:txBody>
      </p:sp>
    </p:spTree>
    <p:extLst>
      <p:ext uri="{BB962C8B-B14F-4D97-AF65-F5344CB8AC3E}">
        <p14:creationId xmlns:p14="http://schemas.microsoft.com/office/powerpoint/2010/main" val="3425918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EDDA0F-4924-4416-895A-204FCEC33C02}"/>
              </a:ext>
            </a:extLst>
          </p:cNvPr>
          <p:cNvSpPr/>
          <p:nvPr/>
        </p:nvSpPr>
        <p:spPr>
          <a:xfrm>
            <a:off x="7639878" y="0"/>
            <a:ext cx="455212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9477E-AEF1-476B-9B62-78508F1A35CB}"/>
              </a:ext>
            </a:extLst>
          </p:cNvPr>
          <p:cNvSpPr txBox="1"/>
          <p:nvPr/>
        </p:nvSpPr>
        <p:spPr>
          <a:xfrm>
            <a:off x="1180435" y="509189"/>
            <a:ext cx="5459375" cy="5642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chemeClr val="tx2">
                    <a:lumMod val="85000"/>
                    <a:lumOff val="15000"/>
                  </a:schemeClr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Online-Sales </a:t>
            </a:r>
            <a:r>
              <a:rPr lang="en-US" sz="4000" dirty="0">
                <a:solidFill>
                  <a:srgbClr val="2876DD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Pain Point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0D98456-95C5-2344-BFD9-ED5015ADE2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" r="2619"/>
          <a:stretch>
            <a:fillRect/>
          </a:stretch>
        </p:blipFill>
        <p:spPr>
          <a:xfrm>
            <a:off x="6987513" y="1839414"/>
            <a:ext cx="4273146" cy="4510191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2FED72-0184-0147-A305-1A2EC14BF796}"/>
              </a:ext>
            </a:extLst>
          </p:cNvPr>
          <p:cNvSpPr/>
          <p:nvPr/>
        </p:nvSpPr>
        <p:spPr>
          <a:xfrm>
            <a:off x="1180434" y="1410306"/>
            <a:ext cx="4024053" cy="21795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20.3% of All Retail Sales Will Be Online This Year (2022)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Retail E-Commerce Sales Statistics: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2022:  5542 Billion Dollars 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2019:  3351 Billion Dollars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2025:  7391 Billion Dollars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875DA-4292-CE42-BDDF-1D576E70E8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092" b="8626"/>
          <a:stretch/>
        </p:blipFill>
        <p:spPr>
          <a:xfrm>
            <a:off x="1160200" y="3125691"/>
            <a:ext cx="4807010" cy="3133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6D772A-D12A-F946-BD17-EB4D0A8FF274}"/>
              </a:ext>
            </a:extLst>
          </p:cNvPr>
          <p:cNvSpPr txBox="1"/>
          <p:nvPr/>
        </p:nvSpPr>
        <p:spPr>
          <a:xfrm>
            <a:off x="1112282" y="5196806"/>
            <a:ext cx="53945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Retail E-Commerce Drop off Rate: 69,57%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B2B E-Commerce Drop-off Rate: 96,8%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Time to Purchase is part of understanding the consumers’ behavior and personalizing the shopping experience to suit them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12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F606B7-22AF-0E43-AFEA-0BA47EF666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7" t="15179" r="21689" b="41137"/>
          <a:stretch/>
        </p:blipFill>
        <p:spPr>
          <a:xfrm>
            <a:off x="11741361" y="6297025"/>
            <a:ext cx="343325" cy="5958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D91B45-3FB2-4A2F-A917-6788E4093DA8}"/>
              </a:ext>
            </a:extLst>
          </p:cNvPr>
          <p:cNvSpPr/>
          <p:nvPr/>
        </p:nvSpPr>
        <p:spPr>
          <a:xfrm>
            <a:off x="1180435" y="3781377"/>
            <a:ext cx="3557820" cy="10715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Market Places offer a large variety of Products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search &amp; filter processes are too complicated and too many factors are involved</a:t>
            </a:r>
          </a:p>
        </p:txBody>
      </p:sp>
    </p:spTree>
    <p:extLst>
      <p:ext uri="{BB962C8B-B14F-4D97-AF65-F5344CB8AC3E}">
        <p14:creationId xmlns:p14="http://schemas.microsoft.com/office/powerpoint/2010/main" val="4014565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23A4F06-C7E8-4582-9BEE-21D3FF7279E6}"/>
              </a:ext>
            </a:extLst>
          </p:cNvPr>
          <p:cNvSpPr txBox="1"/>
          <p:nvPr/>
        </p:nvSpPr>
        <p:spPr>
          <a:xfrm>
            <a:off x="6639390" y="854973"/>
            <a:ext cx="4106519" cy="5642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chemeClr val="tx2">
                    <a:lumMod val="85000"/>
                    <a:lumOff val="15000"/>
                  </a:schemeClr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Our </a:t>
            </a:r>
            <a:r>
              <a:rPr lang="en-US" sz="4000" dirty="0">
                <a:solidFill>
                  <a:srgbClr val="2876DD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Solution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8D65AD-ED92-4942-BD3A-CF8355AF1A9C}"/>
              </a:ext>
            </a:extLst>
          </p:cNvPr>
          <p:cNvSpPr/>
          <p:nvPr/>
        </p:nvSpPr>
        <p:spPr>
          <a:xfrm>
            <a:off x="6636352" y="2099162"/>
            <a:ext cx="357487" cy="357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EB9FF5-F35F-404F-84EF-2C9D43B1FC1B}"/>
              </a:ext>
            </a:extLst>
          </p:cNvPr>
          <p:cNvSpPr txBox="1"/>
          <p:nvPr/>
        </p:nvSpPr>
        <p:spPr>
          <a:xfrm>
            <a:off x="7233249" y="2099162"/>
            <a:ext cx="349846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but Thorough User Study</a:t>
            </a:r>
          </a:p>
        </p:txBody>
      </p:sp>
      <p:sp>
        <p:nvSpPr>
          <p:cNvPr id="14" name="7 CuadroTexto">
            <a:extLst>
              <a:ext uri="{FF2B5EF4-FFF2-40B4-BE49-F238E27FC236}">
                <a16:creationId xmlns:a16="http://schemas.microsoft.com/office/drawing/2014/main" id="{F11FFBB4-4A3A-48C5-8C71-EEE066D03309}"/>
              </a:ext>
            </a:extLst>
          </p:cNvPr>
          <p:cNvSpPr txBox="1"/>
          <p:nvPr/>
        </p:nvSpPr>
        <p:spPr>
          <a:xfrm>
            <a:off x="7233247" y="2430292"/>
            <a:ext cx="4259505" cy="7945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This can help improve Customer Lifetime Value (CLV).</a:t>
            </a:r>
          </a:p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helps decrease the customer retention cost.</a:t>
            </a:r>
          </a:p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helps the user to shop online with help from a sales expert.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317098-80AE-47BC-B7CD-89899822378E}"/>
              </a:ext>
            </a:extLst>
          </p:cNvPr>
          <p:cNvSpPr/>
          <p:nvPr/>
        </p:nvSpPr>
        <p:spPr>
          <a:xfrm>
            <a:off x="6636352" y="3472971"/>
            <a:ext cx="357487" cy="357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DAD407-D460-4EA1-8280-EFA644EAA58E}"/>
              </a:ext>
            </a:extLst>
          </p:cNvPr>
          <p:cNvSpPr txBox="1"/>
          <p:nvPr/>
        </p:nvSpPr>
        <p:spPr>
          <a:xfrm>
            <a:off x="7233249" y="3472971"/>
            <a:ext cx="349846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Classification</a:t>
            </a:r>
          </a:p>
        </p:txBody>
      </p:sp>
      <p:sp>
        <p:nvSpPr>
          <p:cNvPr id="17" name="7 CuadroTexto">
            <a:extLst>
              <a:ext uri="{FF2B5EF4-FFF2-40B4-BE49-F238E27FC236}">
                <a16:creationId xmlns:a16="http://schemas.microsoft.com/office/drawing/2014/main" id="{B550B8A0-226C-4C38-B0EC-F6896D159645}"/>
              </a:ext>
            </a:extLst>
          </p:cNvPr>
          <p:cNvSpPr txBox="1"/>
          <p:nvPr/>
        </p:nvSpPr>
        <p:spPr>
          <a:xfrm>
            <a:off x="7233248" y="3804101"/>
            <a:ext cx="4065016" cy="7945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The customer buying journey is hard, better data classifications can help with the ease of access &amp; purchases - Tending to customer’s needs based on RFM models..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8D5D05-6D7A-4A98-B982-26C90AC53F9D}"/>
              </a:ext>
            </a:extLst>
          </p:cNvPr>
          <p:cNvSpPr/>
          <p:nvPr/>
        </p:nvSpPr>
        <p:spPr>
          <a:xfrm>
            <a:off x="6636352" y="4880646"/>
            <a:ext cx="357487" cy="357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C084A5-1D72-4E9D-A104-341A973F3B14}"/>
              </a:ext>
            </a:extLst>
          </p:cNvPr>
          <p:cNvSpPr txBox="1"/>
          <p:nvPr/>
        </p:nvSpPr>
        <p:spPr>
          <a:xfrm>
            <a:off x="7233249" y="4880646"/>
            <a:ext cx="349846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Selling Process Optimization</a:t>
            </a:r>
          </a:p>
        </p:txBody>
      </p:sp>
      <p:sp>
        <p:nvSpPr>
          <p:cNvPr id="20" name="7 CuadroTexto">
            <a:extLst>
              <a:ext uri="{FF2B5EF4-FFF2-40B4-BE49-F238E27FC236}">
                <a16:creationId xmlns:a16="http://schemas.microsoft.com/office/drawing/2014/main" id="{67B160BB-D26A-4C42-B078-DB87E4E39AF5}"/>
              </a:ext>
            </a:extLst>
          </p:cNvPr>
          <p:cNvSpPr txBox="1"/>
          <p:nvPr/>
        </p:nvSpPr>
        <p:spPr>
          <a:xfrm>
            <a:off x="7233248" y="5211776"/>
            <a:ext cx="4155188" cy="7945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Easier, minimal workflows enable content creators (storytellers, vloggers) as well as contact creators (marketers, sellers) to upload their content to the relevant pools.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EE4A7A-7C48-4A7D-8782-C493F391B604}"/>
              </a:ext>
            </a:extLst>
          </p:cNvPr>
          <p:cNvSpPr/>
          <p:nvPr/>
        </p:nvSpPr>
        <p:spPr>
          <a:xfrm>
            <a:off x="0" y="0"/>
            <a:ext cx="519026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475B3BD-3F06-8545-A533-766FECE077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4" r="13984"/>
          <a:stretch>
            <a:fillRect/>
          </a:stretch>
        </p:blipFill>
        <p:spPr>
          <a:xfrm>
            <a:off x="1" y="545286"/>
            <a:ext cx="4556502" cy="6326598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67D27C4-A882-6643-A17C-0D8D7B32660A}"/>
              </a:ext>
            </a:extLst>
          </p:cNvPr>
          <p:cNvSpPr txBox="1"/>
          <p:nvPr/>
        </p:nvSpPr>
        <p:spPr>
          <a:xfrm flipH="1">
            <a:off x="856418" y="302483"/>
            <a:ext cx="2468880" cy="137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</a:t>
            </a:r>
            <a:r>
              <a:rPr lang="id-ID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</a:t>
            </a:r>
            <a:r>
              <a:rPr lang="id-ID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  .    C   A   N   V   A   S   T   </a:t>
            </a:r>
            <a:r>
              <a:rPr lang="id-ID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  </a:t>
            </a:r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id-ID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id-ID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BC1C2E-B519-AA46-8D23-AAB9839FB6B6}"/>
              </a:ext>
            </a:extLst>
          </p:cNvPr>
          <p:cNvGrpSpPr/>
          <p:nvPr/>
        </p:nvGrpSpPr>
        <p:grpSpPr>
          <a:xfrm>
            <a:off x="10183011" y="5990528"/>
            <a:ext cx="2448106" cy="1331853"/>
            <a:chOff x="10306999" y="5944033"/>
            <a:chExt cx="2448106" cy="133185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FFEF1E8-C76C-684C-BC82-9BB27280F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17" t="15179" r="21689" b="41137"/>
            <a:stretch/>
          </p:blipFill>
          <p:spPr>
            <a:xfrm>
              <a:off x="11848674" y="6266233"/>
              <a:ext cx="343325" cy="5958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63F37B-F9FA-3E44-85A4-2876A376E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6999" y="5944033"/>
              <a:ext cx="2448106" cy="1331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0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A077AA4-D606-45E7-9D10-B3CD3A8B60E5}"/>
              </a:ext>
            </a:extLst>
          </p:cNvPr>
          <p:cNvSpPr/>
          <p:nvPr/>
        </p:nvSpPr>
        <p:spPr>
          <a:xfrm>
            <a:off x="5794513" y="-7614"/>
            <a:ext cx="639748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BFF7C75-FE02-574D-B1EB-644F23FED7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2" b="9032"/>
          <a:stretch/>
        </p:blipFill>
        <p:spPr>
          <a:xfrm>
            <a:off x="4726982" y="1073446"/>
            <a:ext cx="4808223" cy="393964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7B4639-3989-49F8-9A75-A35060FC25EB}"/>
              </a:ext>
            </a:extLst>
          </p:cNvPr>
          <p:cNvSpPr/>
          <p:nvPr/>
        </p:nvSpPr>
        <p:spPr>
          <a:xfrm>
            <a:off x="301763" y="3321301"/>
            <a:ext cx="4284589" cy="32008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br>
              <a:rPr lang="en-GB" sz="1600" dirty="0">
                <a:solidFill>
                  <a:schemeClr val="tx2"/>
                </a:solidFill>
              </a:rPr>
            </a:br>
            <a:r>
              <a:rPr lang="en-GB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companies, marketplaces &amp; organisations with a large variety of products and complex processes, </a:t>
            </a:r>
          </a:p>
          <a:p>
            <a:endParaRPr lang="en-GB" sz="16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provide enterprise software solutions including sales guidance for their confused customers as well as process automation with a focus on machine learning </a:t>
            </a:r>
          </a:p>
          <a:p>
            <a:endParaRPr lang="en-GB" sz="16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the purpose of reducing the Time to Purchase and the day to day business operations of their employees.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37515-AD19-4F29-B5C1-BC926C0851C4}"/>
              </a:ext>
            </a:extLst>
          </p:cNvPr>
          <p:cNvSpPr txBox="1"/>
          <p:nvPr/>
        </p:nvSpPr>
        <p:spPr>
          <a:xfrm>
            <a:off x="9865491" y="1313316"/>
            <a:ext cx="2167826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Resource Data Classifications</a:t>
            </a:r>
          </a:p>
        </p:txBody>
      </p:sp>
      <p:sp>
        <p:nvSpPr>
          <p:cNvPr id="7" name="7 CuadroTexto">
            <a:extLst>
              <a:ext uri="{FF2B5EF4-FFF2-40B4-BE49-F238E27FC236}">
                <a16:creationId xmlns:a16="http://schemas.microsoft.com/office/drawing/2014/main" id="{69A0BBCD-6837-43BF-8F9D-C9B407D01F78}"/>
              </a:ext>
            </a:extLst>
          </p:cNvPr>
          <p:cNvSpPr txBox="1"/>
          <p:nvPr/>
        </p:nvSpPr>
        <p:spPr>
          <a:xfrm>
            <a:off x="9865491" y="1664814"/>
            <a:ext cx="2167827" cy="7945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Tools for businesses to auto-allocate their resources from ground up.</a:t>
            </a:r>
          </a:p>
        </p:txBody>
      </p:sp>
      <p:sp>
        <p:nvSpPr>
          <p:cNvPr id="8" name="Freeform 36">
            <a:extLst>
              <a:ext uri="{FF2B5EF4-FFF2-40B4-BE49-F238E27FC236}">
                <a16:creationId xmlns:a16="http://schemas.microsoft.com/office/drawing/2014/main" id="{3B496A92-23E8-4861-AE04-E59D0A7F2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4694" y="814582"/>
            <a:ext cx="463550" cy="377825"/>
          </a:xfrm>
          <a:custGeom>
            <a:avLst/>
            <a:gdLst>
              <a:gd name="T0" fmla="*/ 642 w 1286"/>
              <a:gd name="T1" fmla="*/ 232 h 1049"/>
              <a:gd name="T2" fmla="*/ 642 w 1286"/>
              <a:gd name="T3" fmla="*/ 117 h 1049"/>
              <a:gd name="T4" fmla="*/ 117 w 1286"/>
              <a:gd name="T5" fmla="*/ 117 h 1049"/>
              <a:gd name="T6" fmla="*/ 117 w 1286"/>
              <a:gd name="T7" fmla="*/ 232 h 1049"/>
              <a:gd name="T8" fmla="*/ 642 w 1286"/>
              <a:gd name="T9" fmla="*/ 232 h 1049"/>
              <a:gd name="T10" fmla="*/ 642 w 1286"/>
              <a:gd name="T11" fmla="*/ 467 h 1049"/>
              <a:gd name="T12" fmla="*/ 642 w 1286"/>
              <a:gd name="T13" fmla="*/ 350 h 1049"/>
              <a:gd name="T14" fmla="*/ 117 w 1286"/>
              <a:gd name="T15" fmla="*/ 350 h 1049"/>
              <a:gd name="T16" fmla="*/ 117 w 1286"/>
              <a:gd name="T17" fmla="*/ 467 h 1049"/>
              <a:gd name="T18" fmla="*/ 642 w 1286"/>
              <a:gd name="T19" fmla="*/ 467 h 1049"/>
              <a:gd name="T20" fmla="*/ 1285 w 1286"/>
              <a:gd name="T21" fmla="*/ 117 h 1049"/>
              <a:gd name="T22" fmla="*/ 1285 w 1286"/>
              <a:gd name="T23" fmla="*/ 931 h 1049"/>
              <a:gd name="T24" fmla="*/ 1167 w 1286"/>
              <a:gd name="T25" fmla="*/ 1048 h 1049"/>
              <a:gd name="T26" fmla="*/ 117 w 1286"/>
              <a:gd name="T27" fmla="*/ 1048 h 1049"/>
              <a:gd name="T28" fmla="*/ 0 w 1286"/>
              <a:gd name="T29" fmla="*/ 931 h 1049"/>
              <a:gd name="T30" fmla="*/ 0 w 1286"/>
              <a:gd name="T31" fmla="*/ 117 h 1049"/>
              <a:gd name="T32" fmla="*/ 117 w 1286"/>
              <a:gd name="T33" fmla="*/ 0 h 1049"/>
              <a:gd name="T34" fmla="*/ 1167 w 1286"/>
              <a:gd name="T35" fmla="*/ 0 h 1049"/>
              <a:gd name="T36" fmla="*/ 1285 w 1286"/>
              <a:gd name="T37" fmla="*/ 117 h 10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6" h="1049">
                <a:moveTo>
                  <a:pt x="642" y="232"/>
                </a:moveTo>
                <a:lnTo>
                  <a:pt x="642" y="117"/>
                </a:lnTo>
                <a:lnTo>
                  <a:pt x="117" y="117"/>
                </a:lnTo>
                <a:lnTo>
                  <a:pt x="117" y="232"/>
                </a:lnTo>
                <a:lnTo>
                  <a:pt x="642" y="232"/>
                </a:lnTo>
                <a:close/>
                <a:moveTo>
                  <a:pt x="642" y="467"/>
                </a:moveTo>
                <a:lnTo>
                  <a:pt x="642" y="350"/>
                </a:lnTo>
                <a:lnTo>
                  <a:pt x="117" y="350"/>
                </a:lnTo>
                <a:lnTo>
                  <a:pt x="117" y="467"/>
                </a:lnTo>
                <a:lnTo>
                  <a:pt x="642" y="467"/>
                </a:lnTo>
                <a:close/>
                <a:moveTo>
                  <a:pt x="1285" y="117"/>
                </a:moveTo>
                <a:lnTo>
                  <a:pt x="1285" y="931"/>
                </a:lnTo>
                <a:cubicBezTo>
                  <a:pt x="1285" y="994"/>
                  <a:pt x="1230" y="1048"/>
                  <a:pt x="1167" y="1048"/>
                </a:cubicBezTo>
                <a:lnTo>
                  <a:pt x="117" y="1048"/>
                </a:lnTo>
                <a:cubicBezTo>
                  <a:pt x="55" y="1048"/>
                  <a:pt x="0" y="994"/>
                  <a:pt x="0" y="931"/>
                </a:cubicBezTo>
                <a:lnTo>
                  <a:pt x="0" y="117"/>
                </a:lnTo>
                <a:cubicBezTo>
                  <a:pt x="0" y="54"/>
                  <a:pt x="55" y="0"/>
                  <a:pt x="117" y="0"/>
                </a:cubicBezTo>
                <a:lnTo>
                  <a:pt x="1167" y="0"/>
                </a:lnTo>
                <a:cubicBezTo>
                  <a:pt x="1230" y="0"/>
                  <a:pt x="1285" y="54"/>
                  <a:pt x="1285" y="1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CE7C41-E394-4B1D-B276-7AAE5A80679E}"/>
              </a:ext>
            </a:extLst>
          </p:cNvPr>
          <p:cNvSpPr txBox="1"/>
          <p:nvPr/>
        </p:nvSpPr>
        <p:spPr>
          <a:xfrm>
            <a:off x="9874788" y="3512052"/>
            <a:ext cx="2222505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User Defined Buying Journey</a:t>
            </a:r>
          </a:p>
        </p:txBody>
      </p:sp>
      <p:sp>
        <p:nvSpPr>
          <p:cNvPr id="16" name="7 CuadroTexto">
            <a:extLst>
              <a:ext uri="{FF2B5EF4-FFF2-40B4-BE49-F238E27FC236}">
                <a16:creationId xmlns:a16="http://schemas.microsoft.com/office/drawing/2014/main" id="{D70749D4-26E0-44BE-97FA-2C5E1DF90961}"/>
              </a:ext>
            </a:extLst>
          </p:cNvPr>
          <p:cNvSpPr txBox="1"/>
          <p:nvPr/>
        </p:nvSpPr>
        <p:spPr>
          <a:xfrm>
            <a:off x="9865491" y="3910514"/>
            <a:ext cx="1945510" cy="7945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Prioritizing user preferences instead of focusing on showcasing products.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F5F7CD-F73D-4412-9081-C998A4835AFA}"/>
              </a:ext>
            </a:extLst>
          </p:cNvPr>
          <p:cNvSpPr txBox="1"/>
          <p:nvPr/>
        </p:nvSpPr>
        <p:spPr>
          <a:xfrm flipH="1">
            <a:off x="6994096" y="5071559"/>
            <a:ext cx="2468880" cy="137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</a:t>
            </a:r>
            <a:r>
              <a:rPr lang="id-ID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</a:t>
            </a:r>
            <a:r>
              <a:rPr lang="id-ID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  .    C   A   N   V   A   S   T   </a:t>
            </a:r>
            <a:r>
              <a:rPr lang="id-ID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  </a:t>
            </a:r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id-ID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id-ID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</a:t>
            </a:r>
          </a:p>
        </p:txBody>
      </p:sp>
      <p:sp>
        <p:nvSpPr>
          <p:cNvPr id="18" name="Freeform 90">
            <a:extLst>
              <a:ext uri="{FF2B5EF4-FFF2-40B4-BE49-F238E27FC236}">
                <a16:creationId xmlns:a16="http://schemas.microsoft.com/office/drawing/2014/main" id="{EAE0F9B2-455F-4231-A28B-F5D1CBC8C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4694" y="2999562"/>
            <a:ext cx="463550" cy="377825"/>
          </a:xfrm>
          <a:custGeom>
            <a:avLst/>
            <a:gdLst>
              <a:gd name="T0" fmla="*/ 875 w 1286"/>
              <a:gd name="T1" fmla="*/ 407 h 1050"/>
              <a:gd name="T2" fmla="*/ 875 w 1286"/>
              <a:gd name="T3" fmla="*/ 524 h 1050"/>
              <a:gd name="T4" fmla="*/ 700 w 1286"/>
              <a:gd name="T5" fmla="*/ 524 h 1050"/>
              <a:gd name="T6" fmla="*/ 700 w 1286"/>
              <a:gd name="T7" fmla="*/ 699 h 1050"/>
              <a:gd name="T8" fmla="*/ 585 w 1286"/>
              <a:gd name="T9" fmla="*/ 699 h 1050"/>
              <a:gd name="T10" fmla="*/ 585 w 1286"/>
              <a:gd name="T11" fmla="*/ 524 h 1050"/>
              <a:gd name="T12" fmla="*/ 410 w 1286"/>
              <a:gd name="T13" fmla="*/ 524 h 1050"/>
              <a:gd name="T14" fmla="*/ 410 w 1286"/>
              <a:gd name="T15" fmla="*/ 407 h 1050"/>
              <a:gd name="T16" fmla="*/ 585 w 1286"/>
              <a:gd name="T17" fmla="*/ 407 h 1050"/>
              <a:gd name="T18" fmla="*/ 585 w 1286"/>
              <a:gd name="T19" fmla="*/ 232 h 1050"/>
              <a:gd name="T20" fmla="*/ 700 w 1286"/>
              <a:gd name="T21" fmla="*/ 232 h 1050"/>
              <a:gd name="T22" fmla="*/ 700 w 1286"/>
              <a:gd name="T23" fmla="*/ 407 h 1050"/>
              <a:gd name="T24" fmla="*/ 875 w 1286"/>
              <a:gd name="T25" fmla="*/ 407 h 1050"/>
              <a:gd name="T26" fmla="*/ 1167 w 1286"/>
              <a:gd name="T27" fmla="*/ 817 h 1050"/>
              <a:gd name="T28" fmla="*/ 1167 w 1286"/>
              <a:gd name="T29" fmla="*/ 117 h 1050"/>
              <a:gd name="T30" fmla="*/ 118 w 1286"/>
              <a:gd name="T31" fmla="*/ 117 h 1050"/>
              <a:gd name="T32" fmla="*/ 118 w 1286"/>
              <a:gd name="T33" fmla="*/ 817 h 1050"/>
              <a:gd name="T34" fmla="*/ 1167 w 1286"/>
              <a:gd name="T35" fmla="*/ 817 h 1050"/>
              <a:gd name="T36" fmla="*/ 1167 w 1286"/>
              <a:gd name="T37" fmla="*/ 0 h 1050"/>
              <a:gd name="T38" fmla="*/ 1285 w 1286"/>
              <a:gd name="T39" fmla="*/ 117 h 1050"/>
              <a:gd name="T40" fmla="*/ 1282 w 1286"/>
              <a:gd name="T41" fmla="*/ 817 h 1050"/>
              <a:gd name="T42" fmla="*/ 1167 w 1286"/>
              <a:gd name="T43" fmla="*/ 932 h 1050"/>
              <a:gd name="T44" fmla="*/ 875 w 1286"/>
              <a:gd name="T45" fmla="*/ 932 h 1050"/>
              <a:gd name="T46" fmla="*/ 875 w 1286"/>
              <a:gd name="T47" fmla="*/ 1049 h 1050"/>
              <a:gd name="T48" fmla="*/ 410 w 1286"/>
              <a:gd name="T49" fmla="*/ 1049 h 1050"/>
              <a:gd name="T50" fmla="*/ 410 w 1286"/>
              <a:gd name="T51" fmla="*/ 932 h 1050"/>
              <a:gd name="T52" fmla="*/ 118 w 1286"/>
              <a:gd name="T53" fmla="*/ 932 h 1050"/>
              <a:gd name="T54" fmla="*/ 0 w 1286"/>
              <a:gd name="T55" fmla="*/ 817 h 1050"/>
              <a:gd name="T56" fmla="*/ 0 w 1286"/>
              <a:gd name="T57" fmla="*/ 117 h 1050"/>
              <a:gd name="T58" fmla="*/ 118 w 1286"/>
              <a:gd name="T59" fmla="*/ 0 h 1050"/>
              <a:gd name="T60" fmla="*/ 1167 w 1286"/>
              <a:gd name="T61" fmla="*/ 0 h 1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86" h="1050">
                <a:moveTo>
                  <a:pt x="875" y="407"/>
                </a:moveTo>
                <a:lnTo>
                  <a:pt x="875" y="524"/>
                </a:lnTo>
                <a:lnTo>
                  <a:pt x="700" y="524"/>
                </a:lnTo>
                <a:lnTo>
                  <a:pt x="700" y="699"/>
                </a:lnTo>
                <a:lnTo>
                  <a:pt x="585" y="699"/>
                </a:lnTo>
                <a:lnTo>
                  <a:pt x="585" y="524"/>
                </a:lnTo>
                <a:lnTo>
                  <a:pt x="410" y="524"/>
                </a:lnTo>
                <a:lnTo>
                  <a:pt x="410" y="407"/>
                </a:lnTo>
                <a:lnTo>
                  <a:pt x="585" y="407"/>
                </a:lnTo>
                <a:lnTo>
                  <a:pt x="585" y="232"/>
                </a:lnTo>
                <a:lnTo>
                  <a:pt x="700" y="232"/>
                </a:lnTo>
                <a:lnTo>
                  <a:pt x="700" y="407"/>
                </a:lnTo>
                <a:lnTo>
                  <a:pt x="875" y="407"/>
                </a:lnTo>
                <a:close/>
                <a:moveTo>
                  <a:pt x="1167" y="817"/>
                </a:moveTo>
                <a:lnTo>
                  <a:pt x="1167" y="117"/>
                </a:lnTo>
                <a:lnTo>
                  <a:pt x="118" y="117"/>
                </a:lnTo>
                <a:lnTo>
                  <a:pt x="118" y="817"/>
                </a:lnTo>
                <a:lnTo>
                  <a:pt x="1167" y="817"/>
                </a:lnTo>
                <a:close/>
                <a:moveTo>
                  <a:pt x="1167" y="0"/>
                </a:moveTo>
                <a:cubicBezTo>
                  <a:pt x="1230" y="0"/>
                  <a:pt x="1285" y="52"/>
                  <a:pt x="1285" y="117"/>
                </a:cubicBezTo>
                <a:lnTo>
                  <a:pt x="1282" y="817"/>
                </a:lnTo>
                <a:cubicBezTo>
                  <a:pt x="1282" y="880"/>
                  <a:pt x="1230" y="932"/>
                  <a:pt x="1167" y="932"/>
                </a:cubicBezTo>
                <a:lnTo>
                  <a:pt x="875" y="932"/>
                </a:lnTo>
                <a:lnTo>
                  <a:pt x="875" y="1049"/>
                </a:lnTo>
                <a:lnTo>
                  <a:pt x="410" y="1049"/>
                </a:lnTo>
                <a:lnTo>
                  <a:pt x="410" y="932"/>
                </a:lnTo>
                <a:lnTo>
                  <a:pt x="118" y="932"/>
                </a:lnTo>
                <a:cubicBezTo>
                  <a:pt x="52" y="932"/>
                  <a:pt x="0" y="880"/>
                  <a:pt x="0" y="817"/>
                </a:cubicBezTo>
                <a:lnTo>
                  <a:pt x="0" y="117"/>
                </a:lnTo>
                <a:cubicBezTo>
                  <a:pt x="0" y="52"/>
                  <a:pt x="52" y="0"/>
                  <a:pt x="118" y="0"/>
                </a:cubicBezTo>
                <a:lnTo>
                  <a:pt x="11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B754EA-C4B0-BE4F-B966-6EC9BBA63E56}"/>
              </a:ext>
            </a:extLst>
          </p:cNvPr>
          <p:cNvGrpSpPr/>
          <p:nvPr/>
        </p:nvGrpSpPr>
        <p:grpSpPr>
          <a:xfrm>
            <a:off x="10183011" y="5990528"/>
            <a:ext cx="2448106" cy="1331853"/>
            <a:chOff x="10306999" y="5944033"/>
            <a:chExt cx="2448106" cy="13318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3A692AA-AD8F-B94D-8FE7-9AD0D9F74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17" t="15179" r="21689" b="41137"/>
            <a:stretch/>
          </p:blipFill>
          <p:spPr>
            <a:xfrm>
              <a:off x="11848674" y="6266233"/>
              <a:ext cx="343325" cy="59584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34A182C-A229-E04D-8307-10532F3B6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6999" y="5944033"/>
              <a:ext cx="2448106" cy="1331853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F0D8298-3766-2843-A94B-AD63C0F6DB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7" t="24108" r="21689" b="50164"/>
          <a:stretch/>
        </p:blipFill>
        <p:spPr>
          <a:xfrm>
            <a:off x="1019093" y="1315935"/>
            <a:ext cx="1831514" cy="18720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BAC74E7-7183-934E-B445-0922BF9D53D1}"/>
              </a:ext>
            </a:extLst>
          </p:cNvPr>
          <p:cNvSpPr txBox="1"/>
          <p:nvPr/>
        </p:nvSpPr>
        <p:spPr>
          <a:xfrm>
            <a:off x="545008" y="509189"/>
            <a:ext cx="5459375" cy="5642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chemeClr val="tx2">
                    <a:lumMod val="85000"/>
                    <a:lumOff val="15000"/>
                  </a:schemeClr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Elevator </a:t>
            </a:r>
            <a:r>
              <a:rPr lang="en-US" sz="4000" dirty="0">
                <a:solidFill>
                  <a:srgbClr val="2876DD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Pitch</a:t>
            </a:r>
          </a:p>
        </p:txBody>
      </p:sp>
    </p:spTree>
    <p:extLst>
      <p:ext uri="{BB962C8B-B14F-4D97-AF65-F5344CB8AC3E}">
        <p14:creationId xmlns:p14="http://schemas.microsoft.com/office/powerpoint/2010/main" val="102680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A04561-BCD3-443F-819A-F446B06AB904}"/>
              </a:ext>
            </a:extLst>
          </p:cNvPr>
          <p:cNvSpPr txBox="1"/>
          <p:nvPr/>
        </p:nvSpPr>
        <p:spPr>
          <a:xfrm>
            <a:off x="1199462" y="784197"/>
            <a:ext cx="7914721" cy="5642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chemeClr val="tx2">
                    <a:lumMod val="85000"/>
                    <a:lumOff val="15000"/>
                  </a:schemeClr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The </a:t>
            </a:r>
            <a:r>
              <a:rPr lang="en-US" sz="4000" dirty="0">
                <a:solidFill>
                  <a:srgbClr val="2876DD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Difference</a:t>
            </a:r>
            <a:r>
              <a:rPr lang="en-US" sz="4000" dirty="0">
                <a:solidFill>
                  <a:schemeClr val="tx2">
                    <a:lumMod val="85000"/>
                    <a:lumOff val="15000"/>
                  </a:schemeClr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 Of Our Business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66B4879-97C7-430B-A10C-C9CA13856A75}"/>
              </a:ext>
            </a:extLst>
          </p:cNvPr>
          <p:cNvSpPr/>
          <p:nvPr/>
        </p:nvSpPr>
        <p:spPr>
          <a:xfrm>
            <a:off x="1199461" y="2132650"/>
            <a:ext cx="3849618" cy="4180078"/>
          </a:xfrm>
          <a:custGeom>
            <a:avLst/>
            <a:gdLst>
              <a:gd name="connsiteX0" fmla="*/ 63799 w 4118696"/>
              <a:gd name="connsiteY0" fmla="*/ 920084 h 4308606"/>
              <a:gd name="connsiteX1" fmla="*/ 63799 w 4118696"/>
              <a:gd name="connsiteY1" fmla="*/ 4244807 h 4308606"/>
              <a:gd name="connsiteX2" fmla="*/ 4054897 w 4118696"/>
              <a:gd name="connsiteY2" fmla="*/ 4244807 h 4308606"/>
              <a:gd name="connsiteX3" fmla="*/ 4054897 w 4118696"/>
              <a:gd name="connsiteY3" fmla="*/ 920084 h 4308606"/>
              <a:gd name="connsiteX4" fmla="*/ 0 w 4118696"/>
              <a:gd name="connsiteY4" fmla="*/ 0 h 4308606"/>
              <a:gd name="connsiteX5" fmla="*/ 4118696 w 4118696"/>
              <a:gd name="connsiteY5" fmla="*/ 0 h 4308606"/>
              <a:gd name="connsiteX6" fmla="*/ 4118696 w 4118696"/>
              <a:gd name="connsiteY6" fmla="*/ 856285 h 4308606"/>
              <a:gd name="connsiteX7" fmla="*/ 4118696 w 4118696"/>
              <a:gd name="connsiteY7" fmla="*/ 856286 h 4308606"/>
              <a:gd name="connsiteX8" fmla="*/ 4118696 w 4118696"/>
              <a:gd name="connsiteY8" fmla="*/ 4308606 h 4308606"/>
              <a:gd name="connsiteX9" fmla="*/ 0 w 4118696"/>
              <a:gd name="connsiteY9" fmla="*/ 4308606 h 4308606"/>
              <a:gd name="connsiteX10" fmla="*/ 0 w 4118696"/>
              <a:gd name="connsiteY10" fmla="*/ 856286 h 4308606"/>
              <a:gd name="connsiteX11" fmla="*/ 0 w 4118696"/>
              <a:gd name="connsiteY11" fmla="*/ 856285 h 43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18696" h="4308606">
                <a:moveTo>
                  <a:pt x="63799" y="920084"/>
                </a:moveTo>
                <a:lnTo>
                  <a:pt x="63799" y="4244807"/>
                </a:lnTo>
                <a:lnTo>
                  <a:pt x="4054897" y="4244807"/>
                </a:lnTo>
                <a:lnTo>
                  <a:pt x="4054897" y="920084"/>
                </a:lnTo>
                <a:close/>
                <a:moveTo>
                  <a:pt x="0" y="0"/>
                </a:moveTo>
                <a:lnTo>
                  <a:pt x="4118696" y="0"/>
                </a:lnTo>
                <a:lnTo>
                  <a:pt x="4118696" y="856285"/>
                </a:lnTo>
                <a:lnTo>
                  <a:pt x="4118696" y="856286"/>
                </a:lnTo>
                <a:lnTo>
                  <a:pt x="4118696" y="4308606"/>
                </a:lnTo>
                <a:lnTo>
                  <a:pt x="0" y="4308606"/>
                </a:lnTo>
                <a:lnTo>
                  <a:pt x="0" y="856286"/>
                </a:lnTo>
                <a:lnTo>
                  <a:pt x="0" y="85628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B8EBAE-01EE-42B7-97DD-87E6F1641BFD}"/>
              </a:ext>
            </a:extLst>
          </p:cNvPr>
          <p:cNvSpPr txBox="1"/>
          <p:nvPr/>
        </p:nvSpPr>
        <p:spPr>
          <a:xfrm>
            <a:off x="1640604" y="2447516"/>
            <a:ext cx="29673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i="1" dirty="0" err="1">
                <a:solidFill>
                  <a:srgbClr val="2876D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Canvast</a:t>
            </a: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Solutions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FC814B3-E716-4E32-9F62-EB1B6F671691}"/>
              </a:ext>
            </a:extLst>
          </p:cNvPr>
          <p:cNvSpPr/>
          <p:nvPr/>
        </p:nvSpPr>
        <p:spPr>
          <a:xfrm>
            <a:off x="1613049" y="3489832"/>
            <a:ext cx="220450" cy="22046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AD7423-E6F9-46A1-93D2-D372C4BA421C}"/>
              </a:ext>
            </a:extLst>
          </p:cNvPr>
          <p:cNvSpPr/>
          <p:nvPr/>
        </p:nvSpPr>
        <p:spPr>
          <a:xfrm>
            <a:off x="1991928" y="3450737"/>
            <a:ext cx="2643562" cy="794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 to Purchase is reduced by making the buying Journey easier through Digital Sales Experts.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2D5670-2EA3-461D-A873-ADFA49BD106A}"/>
              </a:ext>
            </a:extLst>
          </p:cNvPr>
          <p:cNvSpPr/>
          <p:nvPr/>
        </p:nvSpPr>
        <p:spPr>
          <a:xfrm>
            <a:off x="1598979" y="4468335"/>
            <a:ext cx="220450" cy="22046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CC309B-90F5-4278-9F07-73EEC1764718}"/>
              </a:ext>
            </a:extLst>
          </p:cNvPr>
          <p:cNvSpPr/>
          <p:nvPr/>
        </p:nvSpPr>
        <p:spPr>
          <a:xfrm>
            <a:off x="1998405" y="4417474"/>
            <a:ext cx="2643562" cy="794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User Behavior Study through self-willing inputs from the User.  The user can monitor &amp; delete their saved data.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1585D0-FFDA-4A83-83C2-11C8BDC6FA44}"/>
              </a:ext>
            </a:extLst>
          </p:cNvPr>
          <p:cNvSpPr/>
          <p:nvPr/>
        </p:nvSpPr>
        <p:spPr>
          <a:xfrm>
            <a:off x="1613049" y="5388659"/>
            <a:ext cx="220450" cy="22046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B6CE33-FECA-4F43-BA85-5409821FB1D5}"/>
              </a:ext>
            </a:extLst>
          </p:cNvPr>
          <p:cNvSpPr/>
          <p:nvPr/>
        </p:nvSpPr>
        <p:spPr>
          <a:xfrm>
            <a:off x="1991928" y="5349564"/>
            <a:ext cx="2643562" cy="10715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Affordable for SMEs &amp; Retail Shops.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real statistics for the market pie but consists of at least 15% of retail sales.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9AC5760-D340-40C7-ADB0-352A67536A63}"/>
              </a:ext>
            </a:extLst>
          </p:cNvPr>
          <p:cNvSpPr/>
          <p:nvPr/>
        </p:nvSpPr>
        <p:spPr>
          <a:xfrm>
            <a:off x="5218114" y="2132650"/>
            <a:ext cx="3849618" cy="4180078"/>
          </a:xfrm>
          <a:custGeom>
            <a:avLst/>
            <a:gdLst>
              <a:gd name="connsiteX0" fmla="*/ 63799 w 4118696"/>
              <a:gd name="connsiteY0" fmla="*/ 920084 h 4308606"/>
              <a:gd name="connsiteX1" fmla="*/ 63799 w 4118696"/>
              <a:gd name="connsiteY1" fmla="*/ 4244807 h 4308606"/>
              <a:gd name="connsiteX2" fmla="*/ 4054897 w 4118696"/>
              <a:gd name="connsiteY2" fmla="*/ 4244807 h 4308606"/>
              <a:gd name="connsiteX3" fmla="*/ 4054897 w 4118696"/>
              <a:gd name="connsiteY3" fmla="*/ 920084 h 4308606"/>
              <a:gd name="connsiteX4" fmla="*/ 0 w 4118696"/>
              <a:gd name="connsiteY4" fmla="*/ 0 h 4308606"/>
              <a:gd name="connsiteX5" fmla="*/ 4118696 w 4118696"/>
              <a:gd name="connsiteY5" fmla="*/ 0 h 4308606"/>
              <a:gd name="connsiteX6" fmla="*/ 4118696 w 4118696"/>
              <a:gd name="connsiteY6" fmla="*/ 856285 h 4308606"/>
              <a:gd name="connsiteX7" fmla="*/ 4118696 w 4118696"/>
              <a:gd name="connsiteY7" fmla="*/ 856286 h 4308606"/>
              <a:gd name="connsiteX8" fmla="*/ 4118696 w 4118696"/>
              <a:gd name="connsiteY8" fmla="*/ 4308606 h 4308606"/>
              <a:gd name="connsiteX9" fmla="*/ 0 w 4118696"/>
              <a:gd name="connsiteY9" fmla="*/ 4308606 h 4308606"/>
              <a:gd name="connsiteX10" fmla="*/ 0 w 4118696"/>
              <a:gd name="connsiteY10" fmla="*/ 856286 h 4308606"/>
              <a:gd name="connsiteX11" fmla="*/ 0 w 4118696"/>
              <a:gd name="connsiteY11" fmla="*/ 856285 h 43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18696" h="4308606">
                <a:moveTo>
                  <a:pt x="63799" y="920084"/>
                </a:moveTo>
                <a:lnTo>
                  <a:pt x="63799" y="4244807"/>
                </a:lnTo>
                <a:lnTo>
                  <a:pt x="4054897" y="4244807"/>
                </a:lnTo>
                <a:lnTo>
                  <a:pt x="4054897" y="920084"/>
                </a:lnTo>
                <a:close/>
                <a:moveTo>
                  <a:pt x="0" y="0"/>
                </a:moveTo>
                <a:lnTo>
                  <a:pt x="4118696" y="0"/>
                </a:lnTo>
                <a:lnTo>
                  <a:pt x="4118696" y="856285"/>
                </a:lnTo>
                <a:lnTo>
                  <a:pt x="4118696" y="856286"/>
                </a:lnTo>
                <a:lnTo>
                  <a:pt x="4118696" y="4308606"/>
                </a:lnTo>
                <a:lnTo>
                  <a:pt x="0" y="4308606"/>
                </a:lnTo>
                <a:lnTo>
                  <a:pt x="0" y="856286"/>
                </a:lnTo>
                <a:lnTo>
                  <a:pt x="0" y="85628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0C8076-400D-4729-9762-A398B5DD84DA}"/>
              </a:ext>
            </a:extLst>
          </p:cNvPr>
          <p:cNvSpPr txBox="1"/>
          <p:nvPr/>
        </p:nvSpPr>
        <p:spPr>
          <a:xfrm>
            <a:off x="5705708" y="2447516"/>
            <a:ext cx="29673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2876D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Competitor</a:t>
            </a: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's Solutions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40F0464-67EF-458E-9505-7DF0BFC92ECC}"/>
              </a:ext>
            </a:extLst>
          </p:cNvPr>
          <p:cNvSpPr/>
          <p:nvPr/>
        </p:nvSpPr>
        <p:spPr>
          <a:xfrm>
            <a:off x="5677908" y="3489832"/>
            <a:ext cx="220450" cy="22046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CFD20E-62B5-49C4-A78D-E93832A3D334}"/>
              </a:ext>
            </a:extLst>
          </p:cNvPr>
          <p:cNvSpPr/>
          <p:nvPr/>
        </p:nvSpPr>
        <p:spPr>
          <a:xfrm>
            <a:off x="6033585" y="3439014"/>
            <a:ext cx="2785041" cy="794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Search &amp; Filter functionalities often results in an overlap of certain Criteria. Hence the results aren’t precise.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21BFF6E-21FD-4609-BF32-B422DB6B91F8}"/>
              </a:ext>
            </a:extLst>
          </p:cNvPr>
          <p:cNvSpPr/>
          <p:nvPr/>
        </p:nvSpPr>
        <p:spPr>
          <a:xfrm>
            <a:off x="5677908" y="4468335"/>
            <a:ext cx="220450" cy="22046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D18157-D5A6-41C5-97C7-DEE05642CCBE}"/>
              </a:ext>
            </a:extLst>
          </p:cNvPr>
          <p:cNvSpPr/>
          <p:nvPr/>
        </p:nvSpPr>
        <p:spPr>
          <a:xfrm>
            <a:off x="6029476" y="4427683"/>
            <a:ext cx="2643562" cy="794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Enforcing data collection, data fishing (in some cases) and buying user data for the purpose of user studies.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C60A35A-EAC5-4257-A0B3-E7EF10A2A6A4}"/>
              </a:ext>
            </a:extLst>
          </p:cNvPr>
          <p:cNvSpPr/>
          <p:nvPr/>
        </p:nvSpPr>
        <p:spPr>
          <a:xfrm>
            <a:off x="5677908" y="5388659"/>
            <a:ext cx="220450" cy="22046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6FE1EA8-7A24-4D10-B493-9524EE77A535}"/>
              </a:ext>
            </a:extLst>
          </p:cNvPr>
          <p:cNvSpPr/>
          <p:nvPr/>
        </p:nvSpPr>
        <p:spPr>
          <a:xfrm>
            <a:off x="6057032" y="5349564"/>
            <a:ext cx="2816512" cy="794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Few other Solutions for SMEs &amp; Retail Shops, due to a devoid of business models with profitable efficiencies. 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7AF2E9-3013-9A46-A059-D319AA38C3E3}"/>
              </a:ext>
            </a:extLst>
          </p:cNvPr>
          <p:cNvGrpSpPr/>
          <p:nvPr/>
        </p:nvGrpSpPr>
        <p:grpSpPr>
          <a:xfrm>
            <a:off x="10183011" y="5990528"/>
            <a:ext cx="2448106" cy="1331853"/>
            <a:chOff x="10306999" y="5944033"/>
            <a:chExt cx="2448106" cy="133185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789CA7-17BC-6446-9B89-A128124F2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17" t="15179" r="21689" b="41137"/>
            <a:stretch/>
          </p:blipFill>
          <p:spPr>
            <a:xfrm>
              <a:off x="11848674" y="6266233"/>
              <a:ext cx="343325" cy="59584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448E7D5-FF79-B242-94BC-89CC88CE1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6999" y="5944033"/>
              <a:ext cx="2448106" cy="1331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6183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E37268-47A8-4C83-898A-CB98E2FE7835}"/>
              </a:ext>
            </a:extLst>
          </p:cNvPr>
          <p:cNvSpPr/>
          <p:nvPr/>
        </p:nvSpPr>
        <p:spPr>
          <a:xfrm>
            <a:off x="46640" y="221673"/>
            <a:ext cx="31175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5A81F9-9128-4ADA-B859-49F865C71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10" y="1284464"/>
            <a:ext cx="2135728" cy="4289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8E6D23-7D2E-4AF2-B65C-669176BC97B3}"/>
              </a:ext>
            </a:extLst>
          </p:cNvPr>
          <p:cNvSpPr txBox="1"/>
          <p:nvPr/>
        </p:nvSpPr>
        <p:spPr>
          <a:xfrm>
            <a:off x="5728369" y="1284464"/>
            <a:ext cx="4920697" cy="5642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chemeClr val="tx2">
                    <a:lumMod val="85000"/>
                    <a:lumOff val="15000"/>
                  </a:schemeClr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Proof of Concept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1D0356-C6C8-44D0-B229-6C636DE3267C}"/>
              </a:ext>
            </a:extLst>
          </p:cNvPr>
          <p:cNvSpPr/>
          <p:nvPr/>
        </p:nvSpPr>
        <p:spPr>
          <a:xfrm>
            <a:off x="5728371" y="2146755"/>
            <a:ext cx="4920698" cy="2502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Proactively as a proof of concept we developed an MVP using data entrusted to us by a client.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 facilitating a one day sprint and learning about their sales methods we created a wine-picker app: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http://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wine.canvast.biz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BCAF62-3C79-4111-AC1C-67CD9EAFC3BD}"/>
              </a:ext>
            </a:extLst>
          </p:cNvPr>
          <p:cNvSpPr txBox="1"/>
          <p:nvPr/>
        </p:nvSpPr>
        <p:spPr>
          <a:xfrm>
            <a:off x="5728370" y="4771982"/>
            <a:ext cx="180340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User Taste Oriented</a:t>
            </a:r>
          </a:p>
        </p:txBody>
      </p:sp>
      <p:sp>
        <p:nvSpPr>
          <p:cNvPr id="9" name="7 CuadroTexto">
            <a:extLst>
              <a:ext uri="{FF2B5EF4-FFF2-40B4-BE49-F238E27FC236}">
                <a16:creationId xmlns:a16="http://schemas.microsoft.com/office/drawing/2014/main" id="{9E879C6B-08E1-4815-A623-4B5DDB856D48}"/>
              </a:ext>
            </a:extLst>
          </p:cNvPr>
          <p:cNvSpPr txBox="1"/>
          <p:nvPr/>
        </p:nvSpPr>
        <p:spPr>
          <a:xfrm>
            <a:off x="5728371" y="5056021"/>
            <a:ext cx="1803404" cy="13485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user gets to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find the best product that suits them based on a short 5 step (max) - visual Questionnaire.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145CF8-CAD9-4571-9B0B-9CB7C8D2F7B7}"/>
              </a:ext>
            </a:extLst>
          </p:cNvPr>
          <p:cNvSpPr txBox="1"/>
          <p:nvPr/>
        </p:nvSpPr>
        <p:spPr>
          <a:xfrm>
            <a:off x="8845664" y="4771982"/>
            <a:ext cx="180340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Inventory Based</a:t>
            </a:r>
          </a:p>
        </p:txBody>
      </p:sp>
      <p:sp>
        <p:nvSpPr>
          <p:cNvPr id="11" name="7 CuadroTexto">
            <a:extLst>
              <a:ext uri="{FF2B5EF4-FFF2-40B4-BE49-F238E27FC236}">
                <a16:creationId xmlns:a16="http://schemas.microsoft.com/office/drawing/2014/main" id="{14659903-7530-45A1-BD26-EFCB60091A5C}"/>
              </a:ext>
            </a:extLst>
          </p:cNvPr>
          <p:cNvSpPr txBox="1"/>
          <p:nvPr/>
        </p:nvSpPr>
        <p:spPr>
          <a:xfrm>
            <a:off x="8845665" y="5056021"/>
            <a:ext cx="1803404" cy="13485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Business gets to prioritize the recommended items on its inventory by prioritizing or putting it on sale.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FEDC41B-2713-6A4F-A8C0-5DEF73BD7E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" b="2896"/>
          <a:stretch/>
        </p:blipFill>
        <p:spPr>
          <a:xfrm>
            <a:off x="2149328" y="1636698"/>
            <a:ext cx="1925490" cy="3726757"/>
          </a:xfrm>
          <a:effectLst>
            <a:softEdge rad="127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4AE48D-9073-E341-91BC-A04579DED0D5}"/>
              </a:ext>
            </a:extLst>
          </p:cNvPr>
          <p:cNvSpPr txBox="1"/>
          <p:nvPr/>
        </p:nvSpPr>
        <p:spPr>
          <a:xfrm rot="16200000" flipH="1">
            <a:off x="-734910" y="4090659"/>
            <a:ext cx="402630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  I   N   E   .    C   A   N   V   A   S   T   </a:t>
            </a:r>
            <a:r>
              <a:rPr lang="id-ID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  </a:t>
            </a:r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id-ID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id-ID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lang="en-US" sz="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21B86C-7A7D-8B42-812E-CD6CC120789E}"/>
              </a:ext>
            </a:extLst>
          </p:cNvPr>
          <p:cNvGrpSpPr/>
          <p:nvPr/>
        </p:nvGrpSpPr>
        <p:grpSpPr>
          <a:xfrm>
            <a:off x="10183011" y="5990528"/>
            <a:ext cx="2448106" cy="1331853"/>
            <a:chOff x="10306999" y="5944033"/>
            <a:chExt cx="2448106" cy="13318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7B2A9B-1240-424F-9AA8-CF19BD686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17" t="15179" r="21689" b="41137"/>
            <a:stretch/>
          </p:blipFill>
          <p:spPr>
            <a:xfrm>
              <a:off x="11848674" y="6266233"/>
              <a:ext cx="343325" cy="5958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7D47B2F-B04B-8044-9174-BE1DA7C1C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6999" y="5944033"/>
              <a:ext cx="2448106" cy="1331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282901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A61C42-43C1-4548-9939-169AFD538808}"/>
              </a:ext>
            </a:extLst>
          </p:cNvPr>
          <p:cNvCxnSpPr/>
          <p:nvPr/>
        </p:nvCxnSpPr>
        <p:spPr>
          <a:xfrm flipH="1" flipV="1">
            <a:off x="7144153" y="3989394"/>
            <a:ext cx="1" cy="63343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02028F-DA82-4CE6-B4D3-2E3012CD4D9E}"/>
              </a:ext>
            </a:extLst>
          </p:cNvPr>
          <p:cNvCxnSpPr/>
          <p:nvPr/>
        </p:nvCxnSpPr>
        <p:spPr>
          <a:xfrm flipH="1" flipV="1">
            <a:off x="4248667" y="3989394"/>
            <a:ext cx="2" cy="63343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A83EC8C-106B-4533-86CA-B850C4F8E5CF}"/>
              </a:ext>
            </a:extLst>
          </p:cNvPr>
          <p:cNvCxnSpPr/>
          <p:nvPr/>
        </p:nvCxnSpPr>
        <p:spPr>
          <a:xfrm flipH="1" flipV="1">
            <a:off x="10039645" y="3989394"/>
            <a:ext cx="2" cy="63343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0A7EA8F-A298-47B6-9F46-55CB71D1B35E}"/>
              </a:ext>
            </a:extLst>
          </p:cNvPr>
          <p:cNvCxnSpPr/>
          <p:nvPr/>
        </p:nvCxnSpPr>
        <p:spPr>
          <a:xfrm flipH="1">
            <a:off x="1358325" y="4622825"/>
            <a:ext cx="8683892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FDF7A114-626E-4349-B3C3-0A2361B5CDED}"/>
              </a:ext>
            </a:extLst>
          </p:cNvPr>
          <p:cNvSpPr/>
          <p:nvPr/>
        </p:nvSpPr>
        <p:spPr>
          <a:xfrm flipH="1">
            <a:off x="9884633" y="4465235"/>
            <a:ext cx="315169" cy="3151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E61C70-42CA-46B3-A445-5E8F99A0259A}"/>
              </a:ext>
            </a:extLst>
          </p:cNvPr>
          <p:cNvSpPr/>
          <p:nvPr/>
        </p:nvSpPr>
        <p:spPr>
          <a:xfrm flipH="1">
            <a:off x="4094941" y="4465235"/>
            <a:ext cx="315169" cy="3151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7DCAAA-B044-4610-9596-E088BAD8E94D}"/>
              </a:ext>
            </a:extLst>
          </p:cNvPr>
          <p:cNvSpPr/>
          <p:nvPr/>
        </p:nvSpPr>
        <p:spPr>
          <a:xfrm flipH="1" flipV="1">
            <a:off x="6989144" y="4465238"/>
            <a:ext cx="315169" cy="31516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F2E00-6E3B-4227-A80D-8D201BE12779}"/>
              </a:ext>
            </a:extLst>
          </p:cNvPr>
          <p:cNvCxnSpPr/>
          <p:nvPr/>
        </p:nvCxnSpPr>
        <p:spPr>
          <a:xfrm flipH="1" flipV="1">
            <a:off x="1358323" y="3989394"/>
            <a:ext cx="2" cy="63343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0D476E5-51A8-4C07-AB87-54832F0BBF35}"/>
              </a:ext>
            </a:extLst>
          </p:cNvPr>
          <p:cNvSpPr/>
          <p:nvPr/>
        </p:nvSpPr>
        <p:spPr>
          <a:xfrm flipH="1" flipV="1">
            <a:off x="1200740" y="4465238"/>
            <a:ext cx="315169" cy="31516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35C029-BC7A-4A19-ABB7-CBA235904CC1}"/>
              </a:ext>
            </a:extLst>
          </p:cNvPr>
          <p:cNvSpPr/>
          <p:nvPr/>
        </p:nvSpPr>
        <p:spPr>
          <a:xfrm>
            <a:off x="853637" y="1675321"/>
            <a:ext cx="9691975" cy="524118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Proactively envisioned multimedia based expertise and cross media growth into strategies visualize the quality intellectual capital without superior collaboration agile. Objectively integrate emerging into core competencies before.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3238BE-FE97-41ED-9B2C-15439B11E888}"/>
              </a:ext>
            </a:extLst>
          </p:cNvPr>
          <p:cNvSpPr txBox="1"/>
          <p:nvPr/>
        </p:nvSpPr>
        <p:spPr>
          <a:xfrm>
            <a:off x="853637" y="957776"/>
            <a:ext cx="9691975" cy="5642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chemeClr val="tx2">
                    <a:lumMod val="85000"/>
                    <a:lumOff val="15000"/>
                  </a:schemeClr>
                </a:solidFill>
                <a:latin typeface="PT Serif" panose="020A0603040505020204" pitchFamily="18" charset="0"/>
                <a:ea typeface="Roboto Slab" pitchFamily="2" charset="0"/>
                <a:cs typeface="Lato" charset="0"/>
              </a:rPr>
              <a:t>Milestones &amp; </a:t>
            </a:r>
            <a:r>
              <a:rPr lang="en-US" sz="4000" dirty="0">
                <a:solidFill>
                  <a:srgbClr val="2876DD"/>
                </a:solidFill>
                <a:latin typeface="PT Serif" panose="020A0603040505020204" pitchFamily="18" charset="0"/>
                <a:ea typeface="Roboto Slab" pitchFamily="2" charset="0"/>
                <a:cs typeface="Lato" charset="0"/>
              </a:rPr>
              <a:t>Vision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42ACD5-4913-4E5F-84C1-00B71005E237}"/>
              </a:ext>
            </a:extLst>
          </p:cNvPr>
          <p:cNvSpPr txBox="1"/>
          <p:nvPr/>
        </p:nvSpPr>
        <p:spPr>
          <a:xfrm>
            <a:off x="853637" y="5098672"/>
            <a:ext cx="180340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2876D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 end of 2022</a:t>
            </a:r>
          </a:p>
        </p:txBody>
      </p:sp>
      <p:sp>
        <p:nvSpPr>
          <p:cNvPr id="34" name="7 CuadroTexto">
            <a:extLst>
              <a:ext uri="{FF2B5EF4-FFF2-40B4-BE49-F238E27FC236}">
                <a16:creationId xmlns:a16="http://schemas.microsoft.com/office/drawing/2014/main" id="{229F0532-5EAA-4336-AFDA-A1823CA2442C}"/>
              </a:ext>
            </a:extLst>
          </p:cNvPr>
          <p:cNvSpPr txBox="1"/>
          <p:nvPr/>
        </p:nvSpPr>
        <p:spPr>
          <a:xfrm>
            <a:off x="853637" y="5473014"/>
            <a:ext cx="2327238" cy="1071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Finalizing a platform agnostic E-Commerce Plugin for Retail.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 case studies for online shops from different sectors.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5984AF-AD4A-4853-B8BC-6D3BFBE4243F}"/>
              </a:ext>
            </a:extLst>
          </p:cNvPr>
          <p:cNvSpPr txBox="1"/>
          <p:nvPr/>
        </p:nvSpPr>
        <p:spPr>
          <a:xfrm>
            <a:off x="3746555" y="5098672"/>
            <a:ext cx="180340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2876D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2023 onwards</a:t>
            </a:r>
          </a:p>
        </p:txBody>
      </p:sp>
      <p:sp>
        <p:nvSpPr>
          <p:cNvPr id="37" name="7 CuadroTexto">
            <a:extLst>
              <a:ext uri="{FF2B5EF4-FFF2-40B4-BE49-F238E27FC236}">
                <a16:creationId xmlns:a16="http://schemas.microsoft.com/office/drawing/2014/main" id="{7B80950E-895C-45CC-A65F-3604C5BC2257}"/>
              </a:ext>
            </a:extLst>
          </p:cNvPr>
          <p:cNvSpPr txBox="1"/>
          <p:nvPr/>
        </p:nvSpPr>
        <p:spPr>
          <a:xfrm>
            <a:off x="3743981" y="5473014"/>
            <a:ext cx="2327238" cy="1071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Developing  Digital-Sales  and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-Support Sales Expert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for Virtual Shops, based on: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AI Driven data-classifications.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8C3930-FC4B-4B44-BB73-2678EE20047D}"/>
              </a:ext>
            </a:extLst>
          </p:cNvPr>
          <p:cNvSpPr txBox="1"/>
          <p:nvPr/>
        </p:nvSpPr>
        <p:spPr>
          <a:xfrm>
            <a:off x="6642041" y="5098672"/>
            <a:ext cx="180340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2876D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2024- Mid 2026</a:t>
            </a:r>
          </a:p>
        </p:txBody>
      </p:sp>
      <p:sp>
        <p:nvSpPr>
          <p:cNvPr id="40" name="7 CuadroTexto">
            <a:extLst>
              <a:ext uri="{FF2B5EF4-FFF2-40B4-BE49-F238E27FC236}">
                <a16:creationId xmlns:a16="http://schemas.microsoft.com/office/drawing/2014/main" id="{4FE4D90E-8C11-4414-BA08-FC387172DC23}"/>
              </a:ext>
            </a:extLst>
          </p:cNvPr>
          <p:cNvSpPr txBox="1"/>
          <p:nvPr/>
        </p:nvSpPr>
        <p:spPr>
          <a:xfrm>
            <a:off x="6636897" y="5473477"/>
            <a:ext cx="2448105" cy="1071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Online tools as embedded enterprise software.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Developing project management tools &amp; recording timelines.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AD5A58-D47B-47B3-A810-A0D012362544}"/>
              </a:ext>
            </a:extLst>
          </p:cNvPr>
          <p:cNvSpPr txBox="1"/>
          <p:nvPr/>
        </p:nvSpPr>
        <p:spPr>
          <a:xfrm>
            <a:off x="9534959" y="5098672"/>
            <a:ext cx="180340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2876D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Late 2026</a:t>
            </a:r>
          </a:p>
        </p:txBody>
      </p:sp>
      <p:sp>
        <p:nvSpPr>
          <p:cNvPr id="43" name="7 CuadroTexto">
            <a:extLst>
              <a:ext uri="{FF2B5EF4-FFF2-40B4-BE49-F238E27FC236}">
                <a16:creationId xmlns:a16="http://schemas.microsoft.com/office/drawing/2014/main" id="{58246356-B08E-430A-9C12-1BA8D4D75197}"/>
              </a:ext>
            </a:extLst>
          </p:cNvPr>
          <p:cNvSpPr txBox="1"/>
          <p:nvPr/>
        </p:nvSpPr>
        <p:spPr>
          <a:xfrm>
            <a:off x="9534959" y="5473013"/>
            <a:ext cx="1803404" cy="7945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Canvast’s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generates solutions based on past project memories.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7AB7625-20B8-274C-B5C6-2865DD290E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" b="79"/>
          <a:stretch>
            <a:fillRect/>
          </a:stretch>
        </p:blipFill>
        <p:spPr>
          <a:xfrm>
            <a:off x="9535962" y="2980678"/>
            <a:ext cx="1009650" cy="1008062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0F9E93B-F88A-154D-ABB3-8D767AA2A7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637" y="2980026"/>
            <a:ext cx="1009367" cy="1009367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269A5E63-63DD-504F-B062-A6A8D62485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2FB7DC8-A162-B449-B6E9-FDEE305512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0245" y="2979373"/>
            <a:ext cx="1009367" cy="1009367"/>
          </a:xfr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8C8A0AE-6B37-3249-BA6F-B183E61E1973}"/>
              </a:ext>
            </a:extLst>
          </p:cNvPr>
          <p:cNvGrpSpPr/>
          <p:nvPr/>
        </p:nvGrpSpPr>
        <p:grpSpPr>
          <a:xfrm>
            <a:off x="10183011" y="5990528"/>
            <a:ext cx="2448106" cy="1331853"/>
            <a:chOff x="10306999" y="5944033"/>
            <a:chExt cx="2448106" cy="133185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E30A226-7ECF-D642-BB8D-967EFA049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17" t="15179" r="21689" b="41137"/>
            <a:stretch/>
          </p:blipFill>
          <p:spPr>
            <a:xfrm>
              <a:off x="11848674" y="6266233"/>
              <a:ext cx="343325" cy="5958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A58EB2F-4628-1149-A917-C5A7FA549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6999" y="5944033"/>
              <a:ext cx="2448106" cy="1331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960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09B816-8070-45E2-B909-E4C63CC13955}"/>
              </a:ext>
            </a:extLst>
          </p:cNvPr>
          <p:cNvSpPr/>
          <p:nvPr/>
        </p:nvSpPr>
        <p:spPr>
          <a:xfrm>
            <a:off x="0" y="2077277"/>
            <a:ext cx="6096000" cy="47807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89140-656C-4C42-98CB-7B8F84840A17}"/>
              </a:ext>
            </a:extLst>
          </p:cNvPr>
          <p:cNvSpPr txBox="1"/>
          <p:nvPr/>
        </p:nvSpPr>
        <p:spPr>
          <a:xfrm>
            <a:off x="7189627" y="2107463"/>
            <a:ext cx="3908744" cy="288540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6600" dirty="0">
                <a:solidFill>
                  <a:schemeClr val="tx2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Thanks </a:t>
            </a:r>
          </a:p>
          <a:p>
            <a:pPr>
              <a:lnSpc>
                <a:spcPts val="7500"/>
              </a:lnSpc>
            </a:pPr>
            <a:r>
              <a:rPr lang="en-US" sz="6600" dirty="0">
                <a:solidFill>
                  <a:schemeClr val="tx2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for </a:t>
            </a:r>
            <a:r>
              <a:rPr lang="en-US" sz="6600" dirty="0">
                <a:solidFill>
                  <a:srgbClr val="2876DD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your </a:t>
            </a:r>
            <a:br>
              <a:rPr lang="en-US" sz="6600" dirty="0">
                <a:solidFill>
                  <a:srgbClr val="2876DD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</a:br>
            <a:r>
              <a:rPr lang="en-US" sz="6600" dirty="0">
                <a:solidFill>
                  <a:srgbClr val="2876DD"/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Time.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DEB7D-8AF0-4CE6-88B8-63F6864D896C}"/>
              </a:ext>
            </a:extLst>
          </p:cNvPr>
          <p:cNvSpPr/>
          <p:nvPr/>
        </p:nvSpPr>
        <p:spPr>
          <a:xfrm>
            <a:off x="7189627" y="5206850"/>
            <a:ext cx="3908744" cy="6900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Please ask any </a:t>
            </a:r>
            <a:r>
              <a:rPr lang="en-US" sz="1600" dirty="0">
                <a:solidFill>
                  <a:srgbClr val="2876D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Questions</a:t>
            </a: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are ready to be challenged!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361EF5E-20C0-5A44-8283-C1246FFED7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5" b="17695"/>
          <a:stretch>
            <a:fillRect/>
          </a:stretch>
        </p:blipFill>
        <p:spPr>
          <a:xfrm>
            <a:off x="653742" y="980432"/>
            <a:ext cx="5116799" cy="5877567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8E88483-42E6-5D4E-8D8B-484EE32C2317}"/>
              </a:ext>
            </a:extLst>
          </p:cNvPr>
          <p:cNvGrpSpPr/>
          <p:nvPr/>
        </p:nvGrpSpPr>
        <p:grpSpPr>
          <a:xfrm>
            <a:off x="10183011" y="5990528"/>
            <a:ext cx="2448106" cy="1331853"/>
            <a:chOff x="10306999" y="5944033"/>
            <a:chExt cx="2448106" cy="13318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64FBBE-D47E-0F47-9F43-721931553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17" t="15179" r="21689" b="41137"/>
            <a:stretch/>
          </p:blipFill>
          <p:spPr>
            <a:xfrm>
              <a:off x="11848674" y="6266233"/>
              <a:ext cx="343325" cy="59584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DC0BD3-2FF5-824F-86C7-054C0B700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6999" y="5944033"/>
              <a:ext cx="2448106" cy="1331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742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C2BC47-A7DF-471A-BE10-1FA90C000BCF}"/>
              </a:ext>
            </a:extLst>
          </p:cNvPr>
          <p:cNvSpPr/>
          <p:nvPr/>
        </p:nvSpPr>
        <p:spPr>
          <a:xfrm rot="10800000" flipH="1" flipV="1">
            <a:off x="-1" y="0"/>
            <a:ext cx="63809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A263B6-D280-405C-97E8-DEE710A08E4F}"/>
              </a:ext>
            </a:extLst>
          </p:cNvPr>
          <p:cNvSpPr txBox="1"/>
          <p:nvPr/>
        </p:nvSpPr>
        <p:spPr>
          <a:xfrm>
            <a:off x="7573262" y="781944"/>
            <a:ext cx="3426398" cy="16927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chemeClr val="tx2">
                    <a:lumMod val="85000"/>
                    <a:lumOff val="15000"/>
                  </a:schemeClr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Who is behind </a:t>
            </a:r>
            <a:r>
              <a:rPr lang="en-US" sz="4000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Canvast</a:t>
            </a:r>
            <a:r>
              <a:rPr lang="en-US" sz="4000" dirty="0">
                <a:solidFill>
                  <a:schemeClr val="tx2">
                    <a:lumMod val="85000"/>
                    <a:lumOff val="15000"/>
                  </a:schemeClr>
                </a:solidFill>
                <a:latin typeface="PT Serif" panose="020A0603040505020204" pitchFamily="18" charset="0"/>
                <a:ea typeface="PT Sans" panose="020B0503020203020204" pitchFamily="34" charset="0"/>
                <a:cs typeface="Lato" panose="020F0502020204030203" pitchFamily="34" charset="0"/>
              </a:rPr>
              <a:t> Solutions?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5DC119-3B76-4768-B4C1-3D43E512FD5A}"/>
              </a:ext>
            </a:extLst>
          </p:cNvPr>
          <p:cNvSpPr txBox="1"/>
          <p:nvPr/>
        </p:nvSpPr>
        <p:spPr>
          <a:xfrm>
            <a:off x="7641776" y="3376797"/>
            <a:ext cx="19594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partners</a:t>
            </a:r>
          </a:p>
        </p:txBody>
      </p:sp>
      <p:sp>
        <p:nvSpPr>
          <p:cNvPr id="21" name="7 CuadroTexto">
            <a:extLst>
              <a:ext uri="{FF2B5EF4-FFF2-40B4-BE49-F238E27FC236}">
                <a16:creationId xmlns:a16="http://schemas.microsoft.com/office/drawing/2014/main" id="{8A9CDF05-FC85-4A59-BB38-25EC458B2D42}"/>
              </a:ext>
            </a:extLst>
          </p:cNvPr>
          <p:cNvSpPr txBox="1"/>
          <p:nvPr/>
        </p:nvSpPr>
        <p:spPr>
          <a:xfrm>
            <a:off x="7641775" y="3870185"/>
            <a:ext cx="2442065" cy="7945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Providing Services to clients such as Siemens AG,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CompuSafe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AG, ESN-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Spinsight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GmbH, SADAP GmbH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5A3896-FAF0-4854-BB5B-3482D90F6D75}"/>
              </a:ext>
            </a:extLst>
          </p:cNvPr>
          <p:cNvSpPr txBox="1"/>
          <p:nvPr/>
        </p:nvSpPr>
        <p:spPr>
          <a:xfrm>
            <a:off x="7641775" y="4934351"/>
            <a:ext cx="22149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products</a:t>
            </a:r>
          </a:p>
        </p:txBody>
      </p:sp>
      <p:sp>
        <p:nvSpPr>
          <p:cNvPr id="23" name="7 CuadroTexto">
            <a:extLst>
              <a:ext uri="{FF2B5EF4-FFF2-40B4-BE49-F238E27FC236}">
                <a16:creationId xmlns:a16="http://schemas.microsoft.com/office/drawing/2014/main" id="{9E56F28D-0BE4-4ACE-B0E6-B693A81C45D8}"/>
              </a:ext>
            </a:extLst>
          </p:cNvPr>
          <p:cNvSpPr txBox="1"/>
          <p:nvPr/>
        </p:nvSpPr>
        <p:spPr>
          <a:xfrm>
            <a:off x="7641775" y="5427739"/>
            <a:ext cx="2442065" cy="51751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Developing different Products &amp; Toolsets/Plugins for E-Commerce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8EA157-4902-495F-AB53-A273DF891C28}"/>
              </a:ext>
            </a:extLst>
          </p:cNvPr>
          <p:cNvSpPr/>
          <p:nvPr/>
        </p:nvSpPr>
        <p:spPr>
          <a:xfrm>
            <a:off x="2286745" y="1923023"/>
            <a:ext cx="3564226" cy="794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Sucher.Tech</a:t>
            </a: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has been developing online shops over ecommerce platforms and as a Shopify-Partner for Germany based businesses since 2017.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4614593-6474-5E4D-B223-73C1AA80EC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324" b="-25324"/>
          <a:stretch/>
        </p:blipFill>
        <p:spPr>
          <a:xfrm>
            <a:off x="97934" y="2474715"/>
            <a:ext cx="6033344" cy="4544542"/>
          </a:xfr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F90EABF-2CF6-0F40-8686-B2ACDA5D2DA2}"/>
              </a:ext>
            </a:extLst>
          </p:cNvPr>
          <p:cNvGrpSpPr/>
          <p:nvPr/>
        </p:nvGrpSpPr>
        <p:grpSpPr>
          <a:xfrm>
            <a:off x="10183011" y="5990528"/>
            <a:ext cx="2448106" cy="1331853"/>
            <a:chOff x="10306999" y="5944033"/>
            <a:chExt cx="2448106" cy="133185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7BFA5D3-1AAC-BE43-8D67-C23D90870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17" t="15179" r="21689" b="41137"/>
            <a:stretch/>
          </p:blipFill>
          <p:spPr>
            <a:xfrm>
              <a:off x="11848674" y="6266233"/>
              <a:ext cx="343325" cy="59584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AB3A357-9FAF-DB44-B466-D7514DA1C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6999" y="5944033"/>
              <a:ext cx="2448106" cy="1331853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C343380-EBDE-4346-A69B-41C7AC8413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6" t="24085" r="20954" b="47154"/>
          <a:stretch/>
        </p:blipFill>
        <p:spPr>
          <a:xfrm>
            <a:off x="10502213" y="5291514"/>
            <a:ext cx="497447" cy="517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0FF88B-CD33-BA44-B4A7-87E9B02B83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3"/>
          <a:stretch/>
        </p:blipFill>
        <p:spPr>
          <a:xfrm>
            <a:off x="2558111" y="775501"/>
            <a:ext cx="3021494" cy="7682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1214EA-305A-0B49-A4A8-5E9411517E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17" b="-2017"/>
          <a:stretch/>
        </p:blipFill>
        <p:spPr>
          <a:xfrm>
            <a:off x="11079413" y="5310740"/>
            <a:ext cx="497447" cy="51751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056A0B-66DC-D54E-AD85-FD7F58821A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075" r="-2549" b="-67811"/>
          <a:stretch/>
        </p:blipFill>
        <p:spPr>
          <a:xfrm>
            <a:off x="10502213" y="3497867"/>
            <a:ext cx="1206976" cy="4245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E0FE426-6F23-854E-B102-9F83C2FE3A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5" b="23375"/>
          <a:stretch/>
        </p:blipFill>
        <p:spPr>
          <a:xfrm>
            <a:off x="10253422" y="3968212"/>
            <a:ext cx="1471264" cy="51751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4A6E46-7A1A-8B49-A179-DA38E81CBE5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566" b="-44566"/>
          <a:stretch/>
        </p:blipFill>
        <p:spPr>
          <a:xfrm>
            <a:off x="820218" y="1716201"/>
            <a:ext cx="744243" cy="774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F78A7D-0BBE-5943-B86D-BC0822D0D4D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475" b="-23475"/>
          <a:stretch/>
        </p:blipFill>
        <p:spPr>
          <a:xfrm>
            <a:off x="10456707" y="4558059"/>
            <a:ext cx="1218115" cy="4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8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rtual Reality Games">
      <a:dk1>
        <a:srgbClr val="8CA9B9"/>
      </a:dk1>
      <a:lt1>
        <a:sysClr val="window" lastClr="FFFFFF"/>
      </a:lt1>
      <a:dk2>
        <a:srgbClr val="000000"/>
      </a:dk2>
      <a:lt2>
        <a:srgbClr val="F8F8F8"/>
      </a:lt2>
      <a:accent1>
        <a:srgbClr val="E2EAEE"/>
      </a:accent1>
      <a:accent2>
        <a:srgbClr val="8A8A8A"/>
      </a:accent2>
      <a:accent3>
        <a:srgbClr val="8A8A8A"/>
      </a:accent3>
      <a:accent4>
        <a:srgbClr val="8A8A8A"/>
      </a:accent4>
      <a:accent5>
        <a:srgbClr val="8A8A8A"/>
      </a:accent5>
      <a:accent6>
        <a:srgbClr val="FFEBB3"/>
      </a:accent6>
      <a:hlink>
        <a:srgbClr val="8A8A8A"/>
      </a:hlink>
      <a:folHlink>
        <a:srgbClr val="D3D3D3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77958</TotalTime>
  <Words>891</Words>
  <Application>Microsoft Macintosh PowerPoint</Application>
  <PresentationFormat>Widescreen</PresentationFormat>
  <Paragraphs>108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Lato</vt:lpstr>
      <vt:lpstr>PT Sans</vt:lpstr>
      <vt:lpstr>PT Serif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Erika Ameliana Putri</dc:creator>
  <cp:lastModifiedBy>Microsoft Office User</cp:lastModifiedBy>
  <cp:revision>3889</cp:revision>
  <dcterms:created xsi:type="dcterms:W3CDTF">2018-11-21T06:39:41Z</dcterms:created>
  <dcterms:modified xsi:type="dcterms:W3CDTF">2022-09-09T07:33:26Z</dcterms:modified>
</cp:coreProperties>
</file>